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50" r:id="rId1"/>
  </p:sldMasterIdLst>
  <p:notesMasterIdLst>
    <p:notesMasterId r:id="rId18"/>
  </p:notesMasterIdLst>
  <p:handoutMasterIdLst>
    <p:handoutMasterId r:id="rId19"/>
  </p:handoutMasterIdLst>
  <p:sldIdLst>
    <p:sldId id="366" r:id="rId2"/>
    <p:sldId id="450" r:id="rId3"/>
    <p:sldId id="451" r:id="rId4"/>
    <p:sldId id="452" r:id="rId5"/>
    <p:sldId id="453" r:id="rId6"/>
    <p:sldId id="454" r:id="rId7"/>
    <p:sldId id="455" r:id="rId8"/>
    <p:sldId id="456" r:id="rId9"/>
    <p:sldId id="457" r:id="rId10"/>
    <p:sldId id="458" r:id="rId11"/>
    <p:sldId id="459" r:id="rId12"/>
    <p:sldId id="460" r:id="rId13"/>
    <p:sldId id="461" r:id="rId14"/>
    <p:sldId id="462" r:id="rId15"/>
    <p:sldId id="463" r:id="rId16"/>
    <p:sldId id="464" r:id="rId17"/>
  </p:sldIdLst>
  <p:sldSz cx="9144000" cy="6858000" type="screen4x3"/>
  <p:notesSz cx="6797675" cy="9926638"/>
  <p:custDataLst>
    <p:tags r:id="rId2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FFEEB9"/>
    <a:srgbClr val="FFFF99"/>
    <a:srgbClr val="10CF9B"/>
    <a:srgbClr val="3399FF"/>
    <a:srgbClr val="FFCC00"/>
    <a:srgbClr val="FF9900"/>
    <a:srgbClr val="FF9966"/>
    <a:srgbClr val="660033"/>
    <a:srgbClr val="FFF9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86" autoAdjust="0"/>
    <p:restoredTop sz="94676" autoAdjust="0"/>
  </p:normalViewPr>
  <p:slideViewPr>
    <p:cSldViewPr>
      <p:cViewPr>
        <p:scale>
          <a:sx n="100" d="100"/>
          <a:sy n="100" d="100"/>
        </p:scale>
        <p:origin x="600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3936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2" y="1"/>
            <a:ext cx="2946247" cy="498328"/>
          </a:xfrm>
          <a:prstGeom prst="rect">
            <a:avLst/>
          </a:prstGeom>
        </p:spPr>
        <p:txBody>
          <a:bodyPr vert="horz" lIns="92361" tIns="46182" rIns="92361" bIns="4618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836" y="1"/>
            <a:ext cx="2946246" cy="498328"/>
          </a:xfrm>
          <a:prstGeom prst="rect">
            <a:avLst/>
          </a:prstGeom>
        </p:spPr>
        <p:txBody>
          <a:bodyPr vert="horz" lIns="92361" tIns="46182" rIns="92361" bIns="46182" rtlCol="0"/>
          <a:lstStyle>
            <a:lvl1pPr algn="r">
              <a:defRPr sz="1200"/>
            </a:lvl1pPr>
          </a:lstStyle>
          <a:p>
            <a:fld id="{5B8A11B9-C37B-4BB3-B43B-0C372A2F42C2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2" y="9428311"/>
            <a:ext cx="2946247" cy="498328"/>
          </a:xfrm>
          <a:prstGeom prst="rect">
            <a:avLst/>
          </a:prstGeom>
        </p:spPr>
        <p:txBody>
          <a:bodyPr vert="horz" lIns="92361" tIns="46182" rIns="92361" bIns="4618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836" y="9428311"/>
            <a:ext cx="2946246" cy="498328"/>
          </a:xfrm>
          <a:prstGeom prst="rect">
            <a:avLst/>
          </a:prstGeom>
        </p:spPr>
        <p:txBody>
          <a:bodyPr vert="horz" lIns="92361" tIns="46182" rIns="92361" bIns="46182" rtlCol="0" anchor="b"/>
          <a:lstStyle>
            <a:lvl1pPr algn="r">
              <a:defRPr sz="1200"/>
            </a:lvl1pPr>
          </a:lstStyle>
          <a:p>
            <a:fld id="{C6ECBC53-02B5-4532-A037-4666A16C78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4429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1" y="2"/>
            <a:ext cx="2945659" cy="496332"/>
          </a:xfrm>
          <a:prstGeom prst="rect">
            <a:avLst/>
          </a:prstGeom>
        </p:spPr>
        <p:txBody>
          <a:bodyPr vert="horz" lIns="91669" tIns="45833" rIns="91669" bIns="4583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332"/>
          </a:xfrm>
          <a:prstGeom prst="rect">
            <a:avLst/>
          </a:prstGeom>
        </p:spPr>
        <p:txBody>
          <a:bodyPr vert="horz" lIns="91669" tIns="45833" rIns="91669" bIns="45833" rtlCol="0"/>
          <a:lstStyle>
            <a:lvl1pPr algn="r">
              <a:defRPr sz="1200"/>
            </a:lvl1pPr>
          </a:lstStyle>
          <a:p>
            <a:fld id="{E100271F-D6B9-456B-A1D8-2D8678217B0D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56175" cy="3717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69" tIns="45833" rIns="91669" bIns="4583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65"/>
            <a:ext cx="5438140" cy="4466987"/>
          </a:xfrm>
          <a:prstGeom prst="rect">
            <a:avLst/>
          </a:prstGeom>
        </p:spPr>
        <p:txBody>
          <a:bodyPr vert="horz" lIns="91669" tIns="45833" rIns="91669" bIns="4583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1" y="9428596"/>
            <a:ext cx="2945659" cy="496332"/>
          </a:xfrm>
          <a:prstGeom prst="rect">
            <a:avLst/>
          </a:prstGeom>
        </p:spPr>
        <p:txBody>
          <a:bodyPr vert="horz" lIns="91669" tIns="45833" rIns="91669" bIns="4583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28596"/>
            <a:ext cx="2945659" cy="496332"/>
          </a:xfrm>
          <a:prstGeom prst="rect">
            <a:avLst/>
          </a:prstGeom>
        </p:spPr>
        <p:txBody>
          <a:bodyPr vert="horz" lIns="91669" tIns="45833" rIns="91669" bIns="45833" rtlCol="0" anchor="b"/>
          <a:lstStyle>
            <a:lvl1pPr algn="r">
              <a:defRPr sz="1200"/>
            </a:lvl1pPr>
          </a:lstStyle>
          <a:p>
            <a:fld id="{7D6CAAB3-A5A4-41ED-9ED3-D031D985D4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355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56175" cy="37179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8CFDF-94B5-4EA8-8C5C-B2D3DC737080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542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381C7-49E3-4271-AC90-65E56CAF93D7}" type="datetime1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8908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C2268-ADA6-4226-929E-1B9DF052500F}" type="datetime1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2177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AAB20-7DF8-41D4-918B-4CD829A86017}" type="datetime1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4617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0F9DB-63E4-4789-B16A-63120C85EBD8}" type="datetime1">
              <a:rPr lang="ru-RU" smtClean="0"/>
              <a:pPr/>
              <a:t>21.06.2023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3281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D040A-BC93-4A37-AED5-2754A44DE00D}" type="datetime1">
              <a:rPr lang="ru-RU" smtClean="0"/>
              <a:pPr/>
              <a:t>21.06.2023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7521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7860A-EA03-41DA-B7E1-589C4572F5AB}" type="datetime1">
              <a:rPr lang="ru-RU" smtClean="0"/>
              <a:pPr/>
              <a:t>21.06.2023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2446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C07D6-5F54-4F93-821D-F5AD58E29D36}" type="datetime1">
              <a:rPr lang="ru-RU" smtClean="0"/>
              <a:pPr/>
              <a:t>21.06.2023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1331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4D0E-9E52-45DF-9D95-D7E9440A7DA9}" type="datetime1">
              <a:rPr lang="ru-RU" smtClean="0"/>
              <a:pPr/>
              <a:t>21.06.2023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9898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C6804-530F-4C5E-B966-AF638FE4B83A}" type="datetime1">
              <a:rPr lang="ru-RU" smtClean="0"/>
              <a:pPr/>
              <a:t>21.06.2023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7861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531DA-8CE5-4AAA-A600-0E03767C69E4}" type="datetime1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2154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785CD-88A1-4504-8F3F-E07F01CB0609}" type="datetime1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1415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EDB811-BE39-4DC9-B0F0-7F79362A271E}" type="datetime1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F2C50-BE04-480D-88AD-A87C94BBCA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237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iggn.permkrai.ru/kapitalnyy-remont/forma-predostavleniya-svedeniy-o-postuplenii-vznosov-na-kapitalnyy-remont-ot-sobstvennikov-pomeshch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iggn.permkrai.ru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iggn.permkrai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95536" y="2132857"/>
            <a:ext cx="8208912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897274" y="1988840"/>
            <a:ext cx="8075836" cy="5588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ru-RU" sz="160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ru-RU" sz="1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ru-RU" sz="160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ru-RU" sz="1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ru-RU" sz="160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ru-RU" sz="1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ru-RU" sz="160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ru-RU" sz="160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ru-RU" sz="1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ru-RU" sz="160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ru-RU" sz="1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2050970"/>
            <a:ext cx="80648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</a:t>
            </a:r>
            <a:r>
              <a:rPr lang="ru-RU" sz="28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предоставлению владельцем специального счета </a:t>
            </a:r>
            <a:r>
              <a:rPr lang="ru-RU" sz="28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 </a:t>
            </a:r>
            <a:r>
              <a:rPr lang="ru-RU" sz="28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поступлении взносов </a:t>
            </a:r>
            <a:r>
              <a:rPr lang="ru-RU" sz="28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от собственников помещений в многоквартирном доме, </a:t>
            </a:r>
            <a:br>
              <a:rPr lang="ru-RU" sz="28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размере остатка средств на специальном счете </a:t>
            </a:r>
            <a:br>
              <a:rPr lang="ru-RU" sz="28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электронном виде </a:t>
            </a:r>
            <a:br>
              <a:rPr lang="ru-RU" sz="28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заполнения формы, размещенной на официальном сайте Инспекции</a:t>
            </a:r>
          </a:p>
        </p:txBody>
      </p:sp>
      <p:pic>
        <p:nvPicPr>
          <p:cNvPr id="7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0648"/>
            <a:ext cx="637257" cy="107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43608" y="260648"/>
            <a:ext cx="79563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Инспекция </a:t>
            </a:r>
            <a:r>
              <a:rPr lang="ru-RU" sz="3600" b="1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жилищного надзора Пермского края</a:t>
            </a:r>
          </a:p>
        </p:txBody>
      </p:sp>
    </p:spTree>
    <p:extLst>
      <p:ext uri="{BB962C8B-B14F-4D97-AF65-F5344CB8AC3E}">
        <p14:creationId xmlns:p14="http://schemas.microsoft.com/office/powerpoint/2010/main" val="327339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404664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Постановлением Правительства Пермского края от 14.12.2021 № 1011-п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внесены </a:t>
            </a:r>
            <a:r>
              <a:rPr lang="ru-RU" dirty="0"/>
              <a:t>изменения в Порядок представления владельцем специального счета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</a:t>
            </a:r>
            <a:r>
              <a:rPr lang="ru-RU" dirty="0"/>
              <a:t>орган государственного жилищного надзора Пермского края сведений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 </a:t>
            </a:r>
            <a:r>
              <a:rPr lang="ru-RU" dirty="0"/>
              <a:t>поступлении взносов на капитальный ремонт от собственников помещений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</a:t>
            </a:r>
            <a:r>
              <a:rPr lang="ru-RU" dirty="0"/>
              <a:t>многоквартирном доме, о размере остатка средств на специальном счете, утвержденный постановлением Правительства Пермского края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от </a:t>
            </a:r>
            <a:r>
              <a:rPr lang="ru-RU" dirty="0"/>
              <a:t>30.06.2016 </a:t>
            </a:r>
            <a:r>
              <a:rPr lang="ru-RU" dirty="0" smtClean="0"/>
              <a:t>№ </a:t>
            </a:r>
            <a:r>
              <a:rPr lang="ru-RU" dirty="0"/>
              <a:t>430-п</a:t>
            </a:r>
            <a:r>
              <a:rPr lang="ru-RU" dirty="0" smtClean="0"/>
              <a:t>.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С 01.01.2022 сведения предоставляются в электронном виде посредством заполнения формы, размещенной на официальном сайте Инспекции </a:t>
            </a:r>
            <a:br>
              <a:rPr lang="ru-RU" dirty="0"/>
            </a:br>
            <a:r>
              <a:rPr lang="ru-RU" dirty="0"/>
              <a:t>в информационно-телекоммуникационной сети «Интернет». </a:t>
            </a:r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/>
              <a:t>Электронная форма размещена на официальном сайте Инспекции в </a:t>
            </a:r>
            <a:r>
              <a:rPr lang="ru-RU" dirty="0" smtClean="0"/>
              <a:t>разделе: </a:t>
            </a:r>
            <a:r>
              <a:rPr lang="ru-RU" i="1" dirty="0"/>
              <a:t>Капитальный ремонт / Форма предоставления сведений о поступлении взносов на капитальный ремонт от собственников помещений в многоквартирном доме, о размере остатка средств на специальном счете</a:t>
            </a:r>
            <a:r>
              <a:rPr lang="ru-RU" i="1" dirty="0" smtClean="0"/>
              <a:t>.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Прямая ссылка для перехода: </a:t>
            </a:r>
            <a:endParaRPr lang="ru-RU" dirty="0" smtClean="0"/>
          </a:p>
          <a:p>
            <a:pPr algn="ctr"/>
            <a:r>
              <a:rPr lang="ru-RU" u="sng" dirty="0" smtClean="0">
                <a:hlinkClick r:id="rId2"/>
              </a:rPr>
              <a:t>https</a:t>
            </a:r>
            <a:r>
              <a:rPr lang="ru-RU" u="sng" dirty="0">
                <a:hlinkClick r:id="rId2"/>
              </a:rPr>
              <a:t>://iggn.permkrai.ru/kapitalnyy-remont/forma-predostavleniya-svedeniy-o-postuplenii-vznosov-na-kapitalnyy-remont-ot-sobstvennikov-pomeshche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41439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694303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dirty="0" smtClean="0"/>
              <a:t>1. Для </a:t>
            </a:r>
            <a:r>
              <a:rPr lang="ru-RU" dirty="0"/>
              <a:t>передачи указанных сведений необходима </a:t>
            </a:r>
            <a:r>
              <a:rPr lang="ru-RU" dirty="0" smtClean="0"/>
              <a:t>авторизация организации </a:t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/>
              <a:t>сайте.</a:t>
            </a:r>
          </a:p>
        </p:txBody>
      </p:sp>
      <p:pic>
        <p:nvPicPr>
          <p:cNvPr id="6" name="Рисунок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7" t="27848" r="34569" b="21819"/>
          <a:stretch/>
        </p:blipFill>
        <p:spPr bwMode="auto">
          <a:xfrm>
            <a:off x="2339752" y="1700808"/>
            <a:ext cx="3672408" cy="32403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66666" y="5301208"/>
            <a:ext cx="7921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</a:t>
            </a:r>
            <a:r>
              <a:rPr lang="ru-RU" dirty="0"/>
              <a:t>случае если регистрация пройдена ранее, выполните вход по имеющимся </a:t>
            </a:r>
            <a:r>
              <a:rPr lang="ru-RU" dirty="0" smtClean="0"/>
              <a:t>у </a:t>
            </a:r>
            <a:r>
              <a:rPr lang="ru-RU" dirty="0"/>
              <a:t>вас логину и паролю и переходите к пункту № 4.</a:t>
            </a:r>
          </a:p>
        </p:txBody>
      </p:sp>
    </p:spTree>
    <p:extLst>
      <p:ext uri="{BB962C8B-B14F-4D97-AF65-F5344CB8AC3E}">
        <p14:creationId xmlns:p14="http://schemas.microsoft.com/office/powerpoint/2010/main" val="50220655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694303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/>
              <a:t>2</a:t>
            </a:r>
            <a:r>
              <a:rPr lang="ru-RU" dirty="0" smtClean="0"/>
              <a:t>. </a:t>
            </a:r>
            <a:r>
              <a:rPr lang="ru-RU" dirty="0"/>
              <a:t>В случае, если регистрация у организации отсутствует, необходимо нажать на кнопку «СОЗДАТЬ УЧЕТНУЮ ЗАПИСЬ»: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1907704" y="1556792"/>
            <a:ext cx="5740479" cy="4104456"/>
            <a:chOff x="0" y="0"/>
            <a:chExt cx="3371850" cy="2057400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75" t="24557" r="19338" b="20759"/>
            <a:stretch/>
          </p:blipFill>
          <p:spPr bwMode="auto">
            <a:xfrm>
              <a:off x="0" y="0"/>
              <a:ext cx="3371850" cy="2057400"/>
            </a:xfrm>
            <a:prstGeom prst="rect">
              <a:avLst/>
            </a:prstGeom>
            <a:noFill/>
          </p:spPr>
        </p:pic>
        <p:sp>
          <p:nvSpPr>
            <p:cNvPr id="9" name="Стрелка вправо 8"/>
            <p:cNvSpPr/>
            <p:nvPr/>
          </p:nvSpPr>
          <p:spPr>
            <a:xfrm rot="10800000">
              <a:off x="1857375" y="1504949"/>
              <a:ext cx="1009650" cy="171451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29583539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694303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3. </a:t>
            </a:r>
            <a:r>
              <a:rPr lang="ru-RU" dirty="0"/>
              <a:t>Для регистрации организации заполните все </a:t>
            </a:r>
            <a:r>
              <a:rPr lang="ru-RU" dirty="0" smtClean="0"/>
              <a:t>поля: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323528" y="1268760"/>
            <a:ext cx="8510693" cy="4032448"/>
            <a:chOff x="0" y="0"/>
            <a:chExt cx="8239125" cy="4333875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0" y="0"/>
              <a:ext cx="8239125" cy="4333875"/>
              <a:chOff x="0" y="0"/>
              <a:chExt cx="8239125" cy="4333875"/>
            </a:xfrm>
          </p:grpSpPr>
          <p:pic>
            <p:nvPicPr>
              <p:cNvPr id="13" name="Рисунок 1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24375" y="0"/>
                <a:ext cx="3714750" cy="4314825"/>
              </a:xfrm>
              <a:prstGeom prst="rect">
                <a:avLst/>
              </a:prstGeom>
            </p:spPr>
          </p:pic>
          <p:pic>
            <p:nvPicPr>
              <p:cNvPr id="14" name="Рисунок 13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773" t="9684" r="34740" b="5959"/>
              <a:stretch/>
            </p:blipFill>
            <p:spPr bwMode="auto">
              <a:xfrm>
                <a:off x="0" y="19050"/>
                <a:ext cx="2981325" cy="431482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15" name="Стрелка вправо 14"/>
              <p:cNvSpPr/>
              <p:nvPr/>
            </p:nvSpPr>
            <p:spPr>
              <a:xfrm>
                <a:off x="3276600" y="2000250"/>
                <a:ext cx="1009650" cy="171451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</p:grpSp>
        <p:sp>
          <p:nvSpPr>
            <p:cNvPr id="12" name="Поле 2056"/>
            <p:cNvSpPr txBox="1"/>
            <p:nvPr/>
          </p:nvSpPr>
          <p:spPr>
            <a:xfrm>
              <a:off x="6734175" y="28575"/>
              <a:ext cx="1200150" cy="35242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sz="1400">
                  <a:solidFill>
                    <a:srgbClr val="FF0000"/>
                  </a:solidFill>
                  <a:effectLst/>
                  <a:ea typeface="Calibri"/>
                  <a:cs typeface="Times New Roman"/>
                </a:rPr>
                <a:t>Образец: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683567" y="5445224"/>
            <a:ext cx="7852927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/>
              <a:t>После заполнения всех полей и выбора типа организации нажмите кнопку «СОЗДАТЬ УЧЕТНУЮ ЗАПИСЬ».</a:t>
            </a:r>
          </a:p>
        </p:txBody>
      </p:sp>
    </p:spTree>
    <p:extLst>
      <p:ext uri="{BB962C8B-B14F-4D97-AF65-F5344CB8AC3E}">
        <p14:creationId xmlns:p14="http://schemas.microsoft.com/office/powerpoint/2010/main" val="165248676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10" name="Рисунок 9"/>
          <p:cNvPicPr/>
          <p:nvPr/>
        </p:nvPicPr>
        <p:blipFill>
          <a:blip r:embed="rId2"/>
          <a:stretch>
            <a:fillRect/>
          </a:stretch>
        </p:blipFill>
        <p:spPr>
          <a:xfrm>
            <a:off x="1944880" y="1484784"/>
            <a:ext cx="5252561" cy="231112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67544" y="4509120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 течение 1-2 дней специалисты Инспекции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проверят </a:t>
            </a:r>
            <a:r>
              <a:rPr lang="ru-RU" dirty="0"/>
              <a:t>данные и подтвердят регистрацию</a:t>
            </a:r>
            <a:r>
              <a:rPr lang="ru-RU" dirty="0" smtClean="0"/>
              <a:t>.</a:t>
            </a:r>
            <a:endParaRPr lang="en-US" dirty="0" smtClean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1445411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694303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4. </a:t>
            </a:r>
            <a:r>
              <a:rPr lang="ru-RU" dirty="0"/>
              <a:t>Для входа в электронную форму необходимо авторизоваться: выполните вход по имеющимся у вас логину и </a:t>
            </a:r>
            <a:r>
              <a:rPr lang="ru-RU" dirty="0" smtClean="0"/>
              <a:t>паролю.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49996" y="1558533"/>
            <a:ext cx="45720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dirty="0"/>
              <a:t>Для внесения сведений перейдите во вкладку «Капитальный ремонт» (шаг 1)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683568" y="2412999"/>
            <a:ext cx="7776864" cy="3473495"/>
            <a:chOff x="0" y="0"/>
            <a:chExt cx="5772150" cy="257810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745" t="10918" r="24318" b="55832"/>
            <a:stretch/>
          </p:blipFill>
          <p:spPr bwMode="auto">
            <a:xfrm>
              <a:off x="0" y="0"/>
              <a:ext cx="5772150" cy="25781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1" name="Стрелка вправо 10"/>
            <p:cNvSpPr/>
            <p:nvPr/>
          </p:nvSpPr>
          <p:spPr>
            <a:xfrm rot="10800000">
              <a:off x="1352550" y="1174750"/>
              <a:ext cx="1469895" cy="210134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12" name="Поле 2061"/>
            <p:cNvSpPr txBox="1"/>
            <p:nvPr/>
          </p:nvSpPr>
          <p:spPr>
            <a:xfrm>
              <a:off x="2405063" y="1138783"/>
              <a:ext cx="481013" cy="310109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sz="1600" b="1" kern="1200" dirty="0">
                  <a:solidFill>
                    <a:srgbClr val="FF0000"/>
                  </a:solidFill>
                  <a:effectLst/>
                  <a:ea typeface="Calibri"/>
                  <a:cs typeface="Times New Roman"/>
                </a:rPr>
                <a:t>  </a:t>
              </a:r>
              <a:r>
                <a:rPr lang="ru-RU" sz="1600" b="1" kern="1200" dirty="0" smtClean="0">
                  <a:solidFill>
                    <a:srgbClr val="FF0000"/>
                  </a:solidFill>
                  <a:effectLst/>
                  <a:ea typeface="Calibri"/>
                  <a:cs typeface="Times New Roman"/>
                </a:rPr>
                <a:t> 1</a:t>
              </a:r>
              <a:endParaRPr lang="ru-RU" sz="1200" dirty="0">
                <a:effectLst/>
                <a:latin typeface="Times New Roman"/>
                <a:ea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3858081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270813" y="1124744"/>
            <a:ext cx="45720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dirty="0" smtClean="0"/>
              <a:t>Далее </a:t>
            </a:r>
            <a:r>
              <a:rPr lang="ru-RU" dirty="0"/>
              <a:t>«Реестр взносов» (шаг 2)</a:t>
            </a:r>
          </a:p>
        </p:txBody>
      </p:sp>
      <p:pic>
        <p:nvPicPr>
          <p:cNvPr id="14" name="Рисунок 1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54" t="11029" r="20168" b="52564"/>
          <a:stretch/>
        </p:blipFill>
        <p:spPr bwMode="auto">
          <a:xfrm>
            <a:off x="552450" y="1772816"/>
            <a:ext cx="8121972" cy="33123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2365375" y="3362325"/>
            <a:ext cx="1702435" cy="441325"/>
            <a:chOff x="2365375" y="3362325"/>
            <a:chExt cx="1702435" cy="441325"/>
          </a:xfrm>
        </p:grpSpPr>
        <p:sp>
          <p:nvSpPr>
            <p:cNvPr id="15" name="Стрелка вправо 14"/>
            <p:cNvSpPr/>
            <p:nvPr/>
          </p:nvSpPr>
          <p:spPr>
            <a:xfrm rot="10800000">
              <a:off x="2365375" y="3486785"/>
              <a:ext cx="1250950" cy="17780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6" name="Поле 2063"/>
            <p:cNvSpPr txBox="1"/>
            <p:nvPr/>
          </p:nvSpPr>
          <p:spPr>
            <a:xfrm>
              <a:off x="3398520" y="3362325"/>
              <a:ext cx="669290" cy="44132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sz="1600" b="1" kern="1200">
                  <a:solidFill>
                    <a:srgbClr val="FF0000"/>
                  </a:solidFill>
                  <a:effectLst/>
                  <a:ea typeface="Calibri"/>
                  <a:cs typeface="Times New Roman"/>
                </a:rPr>
                <a:t>  2</a:t>
              </a:r>
              <a:endParaRPr lang="ru-RU" sz="1200">
                <a:effectLst/>
                <a:latin typeface="Times New Roman"/>
                <a:ea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570005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284728" y="692696"/>
            <a:ext cx="45720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dirty="0" smtClean="0"/>
              <a:t>Далее </a:t>
            </a:r>
            <a:r>
              <a:rPr lang="ru-RU" dirty="0"/>
              <a:t>необходимо нажать кнопку «НОВАЯ ЗАПИСЬ» (шаг 3)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683567" y="1422398"/>
            <a:ext cx="7820615" cy="3878809"/>
            <a:chOff x="44450" y="0"/>
            <a:chExt cx="5518150" cy="273685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34" t="11765" r="18825" b="43737"/>
            <a:stretch/>
          </p:blipFill>
          <p:spPr bwMode="auto">
            <a:xfrm>
              <a:off x="44450" y="0"/>
              <a:ext cx="5518150" cy="27368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1" name="Стрелка вправо 10"/>
            <p:cNvSpPr/>
            <p:nvPr/>
          </p:nvSpPr>
          <p:spPr>
            <a:xfrm rot="10800000">
              <a:off x="3695700" y="730250"/>
              <a:ext cx="1183265" cy="165377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12" name="Поле 2065"/>
            <p:cNvSpPr txBox="1"/>
            <p:nvPr/>
          </p:nvSpPr>
          <p:spPr>
            <a:xfrm>
              <a:off x="4673600" y="615950"/>
              <a:ext cx="451665" cy="40957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sz="1600" b="1" kern="1200" dirty="0">
                  <a:solidFill>
                    <a:srgbClr val="FF0000"/>
                  </a:solidFill>
                  <a:effectLst/>
                  <a:ea typeface="Calibri"/>
                  <a:cs typeface="Times New Roman"/>
                </a:rPr>
                <a:t>  </a:t>
              </a:r>
              <a:r>
                <a:rPr lang="ru-RU" sz="1600" b="1" kern="1200" dirty="0" smtClean="0">
                  <a:solidFill>
                    <a:srgbClr val="FF0000"/>
                  </a:solidFill>
                  <a:effectLst/>
                  <a:ea typeface="Calibri"/>
                  <a:cs typeface="Times New Roman"/>
                </a:rPr>
                <a:t>  3</a:t>
              </a:r>
              <a:endParaRPr lang="ru-RU" sz="1200" dirty="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>
              <a:off x="2476500" y="565150"/>
              <a:ext cx="1137920" cy="50165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4560275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692695"/>
            <a:ext cx="5383616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Далее откроется окно для внесения информации: необходимо заполнить соответствующие </a:t>
            </a:r>
            <a:r>
              <a:rPr lang="ru-RU" dirty="0" smtClean="0"/>
              <a:t>графы</a:t>
            </a:r>
            <a:endParaRPr lang="ru-RU" dirty="0"/>
          </a:p>
        </p:txBody>
      </p:sp>
      <p:pic>
        <p:nvPicPr>
          <p:cNvPr id="9" name="Рисунок 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8" b="3998"/>
          <a:stretch/>
        </p:blipFill>
        <p:spPr bwMode="auto">
          <a:xfrm>
            <a:off x="251519" y="1412776"/>
            <a:ext cx="8583795" cy="44644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0923400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692695"/>
            <a:ext cx="8064896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! Строка «Номер счета, адрес дома или номер уведомления» заполняется путем выбора необходимого значения </a:t>
            </a:r>
            <a:r>
              <a:rPr lang="ru-RU" b="1" dirty="0"/>
              <a:t>из раскрывающегося списка </a:t>
            </a:r>
            <a:r>
              <a:rPr lang="ru-RU" dirty="0"/>
              <a:t>(шаг 4). 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568480" y="1504824"/>
            <a:ext cx="8007040" cy="2810877"/>
            <a:chOff x="0" y="0"/>
            <a:chExt cx="7705725" cy="2705100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87" r="12344" b="42732"/>
            <a:stretch>
              <a:fillRect/>
            </a:stretch>
          </p:blipFill>
          <p:spPr bwMode="auto">
            <a:xfrm>
              <a:off x="0" y="0"/>
              <a:ext cx="7705725" cy="2705100"/>
            </a:xfrm>
            <a:prstGeom prst="rect">
              <a:avLst/>
            </a:prstGeom>
            <a:noFill/>
          </p:spPr>
        </p:pic>
        <p:sp>
          <p:nvSpPr>
            <p:cNvPr id="7" name="Стрелка вправо 6"/>
            <p:cNvSpPr/>
            <p:nvPr/>
          </p:nvSpPr>
          <p:spPr>
            <a:xfrm rot="10800000">
              <a:off x="6115050" y="1962150"/>
              <a:ext cx="812165" cy="11303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8" name="Поле 2081"/>
            <p:cNvSpPr txBox="1"/>
            <p:nvPr/>
          </p:nvSpPr>
          <p:spPr>
            <a:xfrm>
              <a:off x="6791325" y="1876425"/>
              <a:ext cx="490855" cy="37846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sz="1600" b="1">
                  <a:solidFill>
                    <a:srgbClr val="FF0000"/>
                  </a:solidFill>
                  <a:effectLst/>
                  <a:ea typeface="Calibri"/>
                  <a:cs typeface="Times New Roman"/>
                </a:rPr>
                <a:t>  4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>
              <a:off x="2438400" y="1685925"/>
              <a:ext cx="3618865" cy="81851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23528" y="4725144"/>
            <a:ext cx="85324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 </a:t>
            </a:r>
            <a:r>
              <a:rPr lang="ru-RU" sz="1400" dirty="0" smtClean="0"/>
              <a:t>! </a:t>
            </a:r>
            <a:r>
              <a:rPr lang="ru-RU" sz="1400" dirty="0"/>
              <a:t>При этом обращаем внимание, что данные из выпадающего списка соответствуют данным реестра уведомлений Инспекции государственного жилищного надзора. В связи с этим, в случае отсутствия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в </a:t>
            </a:r>
            <a:r>
              <a:rPr lang="ru-RU" sz="1400" dirty="0"/>
              <a:t>выпадающем списке необходимого вам адреса (номера счета) или отображения неактуальной информации, в целях своевременного внесения сведений просим незамедлительно сообщить об этом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на </a:t>
            </a:r>
            <a:r>
              <a:rPr lang="ru-RU" sz="1400" dirty="0"/>
              <a:t>электронную почту </a:t>
            </a:r>
            <a:r>
              <a:rPr lang="en-US" sz="1400" u="sng" dirty="0" smtClean="0">
                <a:hlinkClick r:id="rId3"/>
              </a:rPr>
              <a:t>info</a:t>
            </a:r>
            <a:r>
              <a:rPr lang="ru-RU" sz="1400" u="sng" dirty="0" smtClean="0">
                <a:hlinkClick r:id="rId3"/>
              </a:rPr>
              <a:t>@iggn.permkrai.ru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         К </a:t>
            </a:r>
            <a:r>
              <a:rPr lang="ru-RU" sz="1400" dirty="0"/>
              <a:t>сообщению необходимо приложить  документы, подтверждающие формирование фонда капитального ремонта на указанном </a:t>
            </a:r>
            <a:r>
              <a:rPr lang="ru-RU" sz="1400" dirty="0" err="1"/>
              <a:t>спец.счете</a:t>
            </a:r>
            <a:r>
              <a:rPr lang="ru-RU" sz="1400" dirty="0"/>
              <a:t> (протокол общего собрания, справка банка) с указанием контактного номера телефона.</a:t>
            </a:r>
          </a:p>
        </p:txBody>
      </p:sp>
    </p:spTree>
    <p:extLst>
      <p:ext uri="{BB962C8B-B14F-4D97-AF65-F5344CB8AC3E}">
        <p14:creationId xmlns:p14="http://schemas.microsoft.com/office/powerpoint/2010/main" val="3259177367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56322" y="332656"/>
            <a:ext cx="8280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dirty="0" smtClean="0"/>
              <a:t>5. Банковская </a:t>
            </a:r>
            <a:r>
              <a:rPr lang="ru-RU" dirty="0"/>
              <a:t>выписка по </a:t>
            </a:r>
            <a:r>
              <a:rPr lang="ru-RU" dirty="0" err="1"/>
              <a:t>спецсчету</a:t>
            </a:r>
            <a:r>
              <a:rPr lang="ru-RU" dirty="0"/>
              <a:t>, заверенная в установленном порядке, подтверждающая размер остатка средств на </a:t>
            </a:r>
            <a:r>
              <a:rPr lang="ru-RU" dirty="0" err="1"/>
              <a:t>спецсчете</a:t>
            </a:r>
            <a:r>
              <a:rPr lang="ru-RU" dirty="0"/>
              <a:t> на отчетную дату,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 </a:t>
            </a:r>
            <a:r>
              <a:rPr lang="ru-RU" dirty="0"/>
              <a:t>заверенная копия заключенного договора займа и (или) кредитного договора на проведение капитального ремонта прилагаются к сведениям в виде сканированной копии в формате PDF (пункт 5.2.1 Порядка № 430-п) с помощью кнопки «ВЫБЕРИТЕ ФАЙЛ» (шаг 5</a:t>
            </a:r>
            <a:r>
              <a:rPr lang="ru-RU" dirty="0" smtClean="0"/>
              <a:t>):</a:t>
            </a:r>
            <a:endParaRPr lang="ru-RU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1436040" y="2087897"/>
            <a:ext cx="6181725" cy="4476750"/>
            <a:chOff x="0" y="0"/>
            <a:chExt cx="6181725" cy="4476750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" t="7620" r="31359" b="4359"/>
            <a:stretch/>
          </p:blipFill>
          <p:spPr bwMode="auto">
            <a:xfrm>
              <a:off x="0" y="0"/>
              <a:ext cx="6181725" cy="44767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3" name="Стрелка вправо 12"/>
            <p:cNvSpPr/>
            <p:nvPr/>
          </p:nvSpPr>
          <p:spPr>
            <a:xfrm rot="10800000">
              <a:off x="3467100" y="3790950"/>
              <a:ext cx="961390" cy="160655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14" name="Поле 2088"/>
            <p:cNvSpPr txBox="1"/>
            <p:nvPr/>
          </p:nvSpPr>
          <p:spPr>
            <a:xfrm>
              <a:off x="4133850" y="3705225"/>
              <a:ext cx="514350" cy="40005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sz="1600" b="1" dirty="0">
                  <a:solidFill>
                    <a:srgbClr val="FF0000"/>
                  </a:solidFill>
                  <a:effectLst/>
                  <a:ea typeface="Calibri"/>
                  <a:cs typeface="Times New Roman"/>
                </a:rPr>
                <a:t>  5</a:t>
              </a:r>
              <a:endParaRPr lang="ru-RU" sz="1100" dirty="0">
                <a:effectLst/>
                <a:ea typeface="Calibri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592644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56322" y="332656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6. После </a:t>
            </a:r>
            <a:r>
              <a:rPr lang="ru-RU" dirty="0"/>
              <a:t>внесения всех данных и загрузки </a:t>
            </a:r>
            <a:r>
              <a:rPr lang="ru-RU" dirty="0" err="1"/>
              <a:t>сканкопий</a:t>
            </a:r>
            <a:r>
              <a:rPr lang="ru-RU" dirty="0"/>
              <a:t>, нажмите кнопку «ОТПРАВИТЬ» (шаг 6</a:t>
            </a:r>
            <a:r>
              <a:rPr lang="ru-RU" dirty="0" smtClean="0"/>
              <a:t>):</a:t>
            </a:r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1248410" y="1000215"/>
            <a:ext cx="6696744" cy="5551504"/>
            <a:chOff x="2114550" y="1752599"/>
            <a:chExt cx="3286125" cy="2724150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59" t="42078" r="39997" b="4360"/>
            <a:stretch/>
          </p:blipFill>
          <p:spPr bwMode="auto">
            <a:xfrm>
              <a:off x="2114550" y="1752599"/>
              <a:ext cx="3286125" cy="27241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0" name="Стрелка вправо 9"/>
            <p:cNvSpPr/>
            <p:nvPr/>
          </p:nvSpPr>
          <p:spPr>
            <a:xfrm rot="5400000">
              <a:off x="3638710" y="3762538"/>
              <a:ext cx="476248" cy="171132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15" name="Поле 2093"/>
            <p:cNvSpPr txBox="1"/>
            <p:nvPr/>
          </p:nvSpPr>
          <p:spPr>
            <a:xfrm>
              <a:off x="3672517" y="3380804"/>
              <a:ext cx="408630" cy="229176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sz="1600" b="1" dirty="0">
                  <a:solidFill>
                    <a:srgbClr val="FF0000"/>
                  </a:solidFill>
                  <a:effectLst/>
                  <a:ea typeface="Calibri"/>
                  <a:cs typeface="Times New Roman"/>
                </a:rPr>
                <a:t>  </a:t>
              </a:r>
              <a:r>
                <a:rPr lang="ru-RU" sz="1600" b="1" dirty="0" smtClean="0">
                  <a:solidFill>
                    <a:srgbClr val="FF0000"/>
                  </a:solidFill>
                  <a:effectLst/>
                  <a:ea typeface="Calibri"/>
                  <a:cs typeface="Times New Roman"/>
                </a:rPr>
                <a:t>   6</a:t>
              </a:r>
              <a:endParaRPr lang="ru-RU" sz="1100" dirty="0">
                <a:effectLst/>
                <a:ea typeface="Calibri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237701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2C50-BE04-480D-88AD-A87C94BBCAB8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56322" y="332656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6. После </a:t>
            </a:r>
            <a:r>
              <a:rPr lang="ru-RU" dirty="0"/>
              <a:t>внесения всех данных и загрузки </a:t>
            </a:r>
            <a:r>
              <a:rPr lang="ru-RU" dirty="0" err="1"/>
              <a:t>сканкопий</a:t>
            </a:r>
            <a:r>
              <a:rPr lang="ru-RU" dirty="0"/>
              <a:t>, нажмите кнопку «ОТПРАВИТЬ» (шаг 6</a:t>
            </a:r>
            <a:r>
              <a:rPr lang="ru-RU" dirty="0" smtClean="0"/>
              <a:t>):</a:t>
            </a:r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1248410" y="1148420"/>
            <a:ext cx="4043670" cy="3352144"/>
            <a:chOff x="2114550" y="1752599"/>
            <a:chExt cx="3286125" cy="2724150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59" t="42078" r="39997" b="4360"/>
            <a:stretch/>
          </p:blipFill>
          <p:spPr bwMode="auto">
            <a:xfrm>
              <a:off x="2114550" y="1752599"/>
              <a:ext cx="3286125" cy="27241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0" name="Стрелка вправо 9"/>
            <p:cNvSpPr/>
            <p:nvPr/>
          </p:nvSpPr>
          <p:spPr>
            <a:xfrm rot="5400000">
              <a:off x="3638710" y="3762538"/>
              <a:ext cx="476248" cy="171132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15" name="Поле 2093"/>
            <p:cNvSpPr txBox="1"/>
            <p:nvPr/>
          </p:nvSpPr>
          <p:spPr>
            <a:xfrm>
              <a:off x="3672517" y="3313343"/>
              <a:ext cx="408630" cy="296638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ru-RU" sz="1600" b="1" dirty="0">
                  <a:solidFill>
                    <a:srgbClr val="FF0000"/>
                  </a:solidFill>
                  <a:effectLst/>
                  <a:ea typeface="Calibri"/>
                  <a:cs typeface="Times New Roman"/>
                </a:rPr>
                <a:t>  </a:t>
              </a:r>
              <a:r>
                <a:rPr lang="ru-RU" sz="1600" b="1" dirty="0" smtClean="0">
                  <a:solidFill>
                    <a:srgbClr val="FF0000"/>
                  </a:solidFill>
                  <a:effectLst/>
                  <a:ea typeface="Calibri"/>
                  <a:cs typeface="Times New Roman"/>
                </a:rPr>
                <a:t> 6</a:t>
              </a:r>
              <a:endParaRPr lang="ru-RU" sz="1100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432963" y="4654877"/>
            <a:ext cx="832763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/>
              <a:t>После нажатия данной кнопки сведения по внесенному многоквартирному дому отправляются на проверку сотрудникам Инспекции.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32963" y="5589240"/>
            <a:ext cx="832763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dirty="0"/>
              <a:t>В случае необходимости внесения данных по нескольким многоквартирным домам, </a:t>
            </a:r>
            <a:r>
              <a:rPr lang="ru-RU" dirty="0" smtClean="0"/>
              <a:t>процесс необходимо </a:t>
            </a:r>
            <a:r>
              <a:rPr lang="ru-RU" dirty="0"/>
              <a:t>повторить (пункты 4 – 6).</a:t>
            </a:r>
          </a:p>
        </p:txBody>
      </p:sp>
    </p:spTree>
    <p:extLst>
      <p:ext uri="{BB962C8B-B14F-4D97-AF65-F5344CB8AC3E}">
        <p14:creationId xmlns:p14="http://schemas.microsoft.com/office/powerpoint/2010/main" val="639053123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6322" y="278646"/>
            <a:ext cx="82809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8. </a:t>
            </a:r>
            <a:r>
              <a:rPr lang="ru-RU" dirty="0"/>
              <a:t>Рекомендуем отслеживать статус направленной </a:t>
            </a:r>
            <a:r>
              <a:rPr lang="ru-RU" dirty="0" smtClean="0"/>
              <a:t>информации во вкладке «Реестр взносов»: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dirty="0" smtClean="0"/>
              <a:t>Статус </a:t>
            </a:r>
            <a:r>
              <a:rPr lang="ru-RU" dirty="0"/>
              <a:t>«</a:t>
            </a:r>
            <a:r>
              <a:rPr lang="ru-RU" b="1" dirty="0"/>
              <a:t>Согласование</a:t>
            </a:r>
            <a:r>
              <a:rPr lang="ru-RU" dirty="0"/>
              <a:t>» означает, что сведения по данному конкретному адресу находятся на проверке сотрудниками Инспекции</a:t>
            </a:r>
            <a:r>
              <a:rPr lang="ru-RU" dirty="0" smtClean="0"/>
              <a:t>;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ru-RU" sz="6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ru-RU" dirty="0" smtClean="0"/>
              <a:t>Статус </a:t>
            </a:r>
            <a:r>
              <a:rPr lang="ru-RU" dirty="0"/>
              <a:t>«</a:t>
            </a:r>
            <a:r>
              <a:rPr lang="ru-RU" b="1" dirty="0"/>
              <a:t>Согласован</a:t>
            </a:r>
            <a:r>
              <a:rPr lang="ru-RU" dirty="0"/>
              <a:t>» означает, что сведения проверены и согласованы</a:t>
            </a:r>
            <a:r>
              <a:rPr lang="ru-RU" dirty="0" smtClean="0"/>
              <a:t>;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ru-RU" sz="6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ru-RU" dirty="0" smtClean="0"/>
              <a:t>Статус </a:t>
            </a:r>
            <a:r>
              <a:rPr lang="ru-RU" dirty="0"/>
              <a:t>«</a:t>
            </a:r>
            <a:r>
              <a:rPr lang="ru-RU" b="1" dirty="0"/>
              <a:t>Редактирование</a:t>
            </a:r>
            <a:r>
              <a:rPr lang="ru-RU" dirty="0"/>
              <a:t>» означает, что сведения </a:t>
            </a:r>
            <a:r>
              <a:rPr lang="ru-RU" dirty="0" smtClean="0"/>
              <a:t>сохранены, </a:t>
            </a:r>
            <a:br>
              <a:rPr lang="ru-RU" dirty="0" smtClean="0"/>
            </a:br>
            <a:r>
              <a:rPr lang="ru-RU" dirty="0" smtClean="0"/>
              <a:t>но не отправлены (необходимо нажать кнопку «ОТПРАВИТЬ»</a:t>
            </a:r>
            <a:r>
              <a:rPr lang="en-US" dirty="0" smtClean="0"/>
              <a:t> </a:t>
            </a:r>
            <a:r>
              <a:rPr lang="ru-RU" dirty="0"/>
              <a:t>(шаг 6</a:t>
            </a:r>
            <a:r>
              <a:rPr lang="ru-RU" dirty="0" smtClean="0"/>
              <a:t>))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ru-RU" sz="6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ru-RU" dirty="0" smtClean="0"/>
              <a:t>Статус «</a:t>
            </a:r>
            <a:r>
              <a:rPr lang="ru-RU" b="1" dirty="0" smtClean="0"/>
              <a:t>Возвращен на доработку</a:t>
            </a:r>
            <a:r>
              <a:rPr lang="ru-RU" dirty="0" smtClean="0"/>
              <a:t>» </a:t>
            </a:r>
            <a:r>
              <a:rPr lang="ru-RU" dirty="0"/>
              <a:t>означает, что сведения проверены и </a:t>
            </a:r>
            <a:r>
              <a:rPr lang="ru-RU" dirty="0" smtClean="0"/>
              <a:t>возвращены на доработку для устранения замечаний;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971600" y="3134072"/>
            <a:ext cx="4400550" cy="2743200"/>
            <a:chOff x="0" y="0"/>
            <a:chExt cx="4400550" cy="27432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21" t="18368" r="21515" b="31643"/>
            <a:stretch/>
          </p:blipFill>
          <p:spPr bwMode="auto">
            <a:xfrm>
              <a:off x="0" y="0"/>
              <a:ext cx="4400550" cy="27432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6" name="Группа 5"/>
            <p:cNvGrpSpPr/>
            <p:nvPr/>
          </p:nvGrpSpPr>
          <p:grpSpPr>
            <a:xfrm>
              <a:off x="622300" y="584200"/>
              <a:ext cx="2533650" cy="1962150"/>
              <a:chOff x="0" y="0"/>
              <a:chExt cx="2533650" cy="1962150"/>
            </a:xfrm>
          </p:grpSpPr>
          <p:cxnSp>
            <p:nvCxnSpPr>
              <p:cNvPr id="7" name="Прямая со стрелкой 6"/>
              <p:cNvCxnSpPr/>
              <p:nvPr/>
            </p:nvCxnSpPr>
            <p:spPr>
              <a:xfrm flipH="1" flipV="1">
                <a:off x="0" y="0"/>
                <a:ext cx="431800" cy="30480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8" name="Овал 7"/>
              <p:cNvSpPr/>
              <p:nvPr/>
            </p:nvSpPr>
            <p:spPr>
              <a:xfrm>
                <a:off x="1866900" y="1136650"/>
                <a:ext cx="654050" cy="26035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sp>
            <p:nvSpPr>
              <p:cNvPr id="9" name="Овал 8"/>
              <p:cNvSpPr/>
              <p:nvPr/>
            </p:nvSpPr>
            <p:spPr>
              <a:xfrm>
                <a:off x="1879600" y="1416050"/>
                <a:ext cx="654050" cy="26035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sp>
            <p:nvSpPr>
              <p:cNvPr id="10" name="Овал 9"/>
              <p:cNvSpPr/>
              <p:nvPr/>
            </p:nvSpPr>
            <p:spPr>
              <a:xfrm>
                <a:off x="1866900" y="1701800"/>
                <a:ext cx="654050" cy="26035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</p:grpSp>
      </p:grpSp>
      <p:sp>
        <p:nvSpPr>
          <p:cNvPr id="11" name="Прямоугольник 10"/>
          <p:cNvSpPr/>
          <p:nvPr/>
        </p:nvSpPr>
        <p:spPr>
          <a:xfrm>
            <a:off x="456322" y="5733256"/>
            <a:ext cx="8405092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dirty="0" smtClean="0"/>
              <a:t>Для отображения </a:t>
            </a:r>
            <a:r>
              <a:rPr lang="ru-RU" dirty="0"/>
              <a:t>переданных сведений, в том числе просмотра статуса направленной информации, рекомендуем уменьшить масштаб страницы </a:t>
            </a:r>
            <a:r>
              <a:rPr lang="ru-RU" dirty="0" smtClean="0"/>
              <a:t>браузера, например, нажатием кнопок «</a:t>
            </a:r>
            <a:r>
              <a:rPr lang="en-US" dirty="0" smtClean="0"/>
              <a:t>CTRL</a:t>
            </a:r>
            <a:r>
              <a:rPr lang="ru-RU" dirty="0" smtClean="0"/>
              <a:t>» и одновременно «-»</a:t>
            </a:r>
          </a:p>
        </p:txBody>
      </p:sp>
    </p:spTree>
    <p:extLst>
      <p:ext uri="{BB962C8B-B14F-4D97-AF65-F5344CB8AC3E}">
        <p14:creationId xmlns:p14="http://schemas.microsoft.com/office/powerpoint/2010/main" val="1928323177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2354104"/>
            <a:ext cx="6480720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endParaRPr lang="ru-RU" sz="2000" dirty="0" smtClean="0"/>
          </a:p>
          <a:p>
            <a:pPr lvl="0" algn="ctr"/>
            <a:r>
              <a:rPr lang="ru-RU" sz="2000" dirty="0" smtClean="0"/>
              <a:t>При </a:t>
            </a:r>
            <a:r>
              <a:rPr lang="ru-RU" sz="2000" dirty="0"/>
              <a:t>возникновении вопросов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специалисты </a:t>
            </a:r>
            <a:r>
              <a:rPr lang="ru-RU" sz="2000" dirty="0"/>
              <a:t>Инспекции готовы оказать консультацию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по </a:t>
            </a:r>
            <a:r>
              <a:rPr lang="ru-RU" sz="2000" dirty="0"/>
              <a:t>телефону:  +7 (342) </a:t>
            </a:r>
            <a:r>
              <a:rPr lang="ru-RU" sz="2000" dirty="0" smtClean="0"/>
              <a:t>241-</a:t>
            </a:r>
            <a:r>
              <a:rPr lang="en-US" sz="2000" dirty="0" smtClean="0"/>
              <a:t>13-40</a:t>
            </a: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tx1"/>
                </a:solidFill>
              </a:rPr>
              <a:t>или </a:t>
            </a:r>
            <a:r>
              <a:rPr lang="ru-RU" sz="2000" dirty="0">
                <a:solidFill>
                  <a:schemeClr val="tx1"/>
                </a:solidFill>
              </a:rPr>
              <a:t>по электронной почте </a:t>
            </a:r>
            <a:r>
              <a:rPr lang="en-US" sz="2000" u="sng" dirty="0" smtClean="0">
                <a:solidFill>
                  <a:srgbClr val="FF0000"/>
                </a:solidFill>
                <a:hlinkClick r:id="rId2"/>
              </a:rPr>
              <a:t>info</a:t>
            </a:r>
            <a:r>
              <a:rPr lang="ru-RU" sz="2000" u="sng" dirty="0" smtClean="0">
                <a:solidFill>
                  <a:srgbClr val="FF0000"/>
                </a:solidFill>
                <a:hlinkClick r:id="rId2"/>
              </a:rPr>
              <a:t>@iggn.permkrai.ru</a:t>
            </a:r>
            <a:endParaRPr lang="ru-RU" sz="2000" u="sng" dirty="0" smtClean="0">
              <a:solidFill>
                <a:srgbClr val="FF0000"/>
              </a:solidFill>
            </a:endParaRPr>
          </a:p>
          <a:p>
            <a:pPr lvl="0" algn="ctr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85113109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b67b7b61237645a44ac77954a4d4182c03b1a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25904</TotalTime>
  <Words>430</Words>
  <Application>Microsoft Office PowerPoint</Application>
  <PresentationFormat>Экран (4:3)</PresentationFormat>
  <Paragraphs>73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 достижении целевых показателей программы социально-экономического развития и показателей государственных программ при исполнении бюджета Пермского края за 2014 год»</dc:title>
  <dc:creator>Мясникова Екатерина Юрьевна</dc:creator>
  <cp:lastModifiedBy>Сальникова Светлана Александровна</cp:lastModifiedBy>
  <cp:revision>2345</cp:revision>
  <cp:lastPrinted>2021-11-09T12:25:41Z</cp:lastPrinted>
  <dcterms:created xsi:type="dcterms:W3CDTF">2015-05-20T08:24:00Z</dcterms:created>
  <dcterms:modified xsi:type="dcterms:W3CDTF">2023-06-21T12:20:01Z</dcterms:modified>
</cp:coreProperties>
</file>