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03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40" r:id="rId10"/>
    <p:sldId id="339" r:id="rId11"/>
    <p:sldId id="334" r:id="rId12"/>
    <p:sldId id="335" r:id="rId13"/>
    <p:sldId id="336" r:id="rId14"/>
    <p:sldId id="337" r:id="rId15"/>
    <p:sldId id="338" r:id="rId16"/>
  </p:sldIdLst>
  <p:sldSz cx="24382413" cy="13716000"/>
  <p:notesSz cx="9926638" cy="6797675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ru-RU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ый слайд" id="{1FE4F699-3BE3-4AD4-9875-51276B26F7B3}">
          <p14:sldIdLst>
            <p14:sldId id="303"/>
          </p14:sldIdLst>
        </p14:section>
        <p14:section name="Презентация" id="{086EABBD-2D3E-4E27-9DD4-ED622E5AEFC1}">
          <p14:sldIdLst>
            <p14:sldId id="327"/>
            <p14:sldId id="328"/>
            <p14:sldId id="329"/>
            <p14:sldId id="330"/>
            <p14:sldId id="331"/>
            <p14:sldId id="332"/>
            <p14:sldId id="333"/>
            <p14:sldId id="340"/>
            <p14:sldId id="339"/>
            <p14:sldId id="334"/>
            <p14:sldId id="335"/>
            <p14:sldId id="336"/>
            <p14:sldId id="337"/>
          </p14:sldIdLst>
        </p14:section>
        <p14:section name="Финальный слайд" id="{78AE4A74-DDE6-4084-9BF1-C6223B2989E3}">
          <p14:sldIdLst>
            <p14:sldId id="33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054" userDrawn="1">
          <p15:clr>
            <a:srgbClr val="A4A3A4"/>
          </p15:clr>
        </p15:guide>
        <p15:guide id="2" pos="422" userDrawn="1">
          <p15:clr>
            <a:srgbClr val="A4A3A4"/>
          </p15:clr>
        </p15:guide>
        <p15:guide id="3" orient="horz" pos="8130" userDrawn="1">
          <p15:clr>
            <a:srgbClr val="A4A3A4"/>
          </p15:clr>
        </p15:guide>
        <p15:guide id="4" pos="14935" userDrawn="1">
          <p15:clr>
            <a:srgbClr val="A4A3A4"/>
          </p15:clr>
        </p15:guide>
        <p15:guide id="5" pos="1465" userDrawn="1">
          <p15:clr>
            <a:srgbClr val="A4A3A4"/>
          </p15:clr>
        </p15:guide>
        <p15:guide id="6" pos="1647" userDrawn="1">
          <p15:clr>
            <a:srgbClr val="A4A3A4"/>
          </p15:clr>
        </p15:guide>
        <p15:guide id="7" pos="2690" userDrawn="1">
          <p15:clr>
            <a:srgbClr val="A4A3A4"/>
          </p15:clr>
        </p15:guide>
        <p15:guide id="8" pos="2871" userDrawn="1">
          <p15:clr>
            <a:srgbClr val="A4A3A4"/>
          </p15:clr>
        </p15:guide>
        <p15:guide id="9" pos="3915" userDrawn="1">
          <p15:clr>
            <a:srgbClr val="A4A3A4"/>
          </p15:clr>
        </p15:guide>
        <p15:guide id="10" pos="4096" userDrawn="1">
          <p15:clr>
            <a:srgbClr val="A4A3A4"/>
          </p15:clr>
        </p15:guide>
        <p15:guide id="11" pos="5139" userDrawn="1">
          <p15:clr>
            <a:srgbClr val="A4A3A4"/>
          </p15:clr>
        </p15:guide>
        <p15:guide id="12" pos="5321" userDrawn="1">
          <p15:clr>
            <a:srgbClr val="A4A3A4"/>
          </p15:clr>
        </p15:guide>
        <p15:guide id="13" pos="6364" userDrawn="1">
          <p15:clr>
            <a:srgbClr val="A4A3A4"/>
          </p15:clr>
        </p15:guide>
        <p15:guide id="14" pos="6546" userDrawn="1">
          <p15:clr>
            <a:srgbClr val="A4A3A4"/>
          </p15:clr>
        </p15:guide>
        <p15:guide id="15" pos="7589" userDrawn="1">
          <p15:clr>
            <a:srgbClr val="A4A3A4"/>
          </p15:clr>
        </p15:guide>
        <p15:guide id="16" pos="7770" userDrawn="1">
          <p15:clr>
            <a:srgbClr val="A4A3A4"/>
          </p15:clr>
        </p15:guide>
        <p15:guide id="17" pos="8813" userDrawn="1">
          <p15:clr>
            <a:srgbClr val="A4A3A4"/>
          </p15:clr>
        </p15:guide>
        <p15:guide id="18" pos="9040" userDrawn="1">
          <p15:clr>
            <a:srgbClr val="A4A3A4"/>
          </p15:clr>
        </p15:guide>
        <p15:guide id="19" pos="10038" userDrawn="1">
          <p15:clr>
            <a:srgbClr val="A4A3A4"/>
          </p15:clr>
        </p15:guide>
        <p15:guide id="20" pos="10220" userDrawn="1">
          <p15:clr>
            <a:srgbClr val="A4A3A4"/>
          </p15:clr>
        </p15:guide>
        <p15:guide id="21" pos="11263" userDrawn="1">
          <p15:clr>
            <a:srgbClr val="A4A3A4"/>
          </p15:clr>
        </p15:guide>
        <p15:guide id="22" pos="11444" userDrawn="1">
          <p15:clr>
            <a:srgbClr val="A4A3A4"/>
          </p15:clr>
        </p15:guide>
        <p15:guide id="23" pos="12488" userDrawn="1">
          <p15:clr>
            <a:srgbClr val="A4A3A4"/>
          </p15:clr>
        </p15:guide>
        <p15:guide id="24" pos="12669" userDrawn="1">
          <p15:clr>
            <a:srgbClr val="A4A3A4"/>
          </p15:clr>
        </p15:guide>
        <p15:guide id="25" pos="13712" userDrawn="1">
          <p15:clr>
            <a:srgbClr val="A4A3A4"/>
          </p15:clr>
        </p15:guide>
        <p15:guide id="26" pos="138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6D9F1"/>
    <a:srgbClr val="0070C0"/>
    <a:srgbClr val="B0DBF0"/>
    <a:srgbClr val="0C1F96"/>
    <a:srgbClr val="A7D3F1"/>
    <a:srgbClr val="1C2D38"/>
    <a:srgbClr val="D5ECF7"/>
    <a:srgbClr val="A8E49E"/>
    <a:srgbClr val="D1F1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91" autoAdjust="0"/>
    <p:restoredTop sz="93220" autoAdjust="0"/>
  </p:normalViewPr>
  <p:slideViewPr>
    <p:cSldViewPr>
      <p:cViewPr varScale="1">
        <p:scale>
          <a:sx n="54" d="100"/>
          <a:sy n="54" d="100"/>
        </p:scale>
        <p:origin x="-1092" y="-102"/>
      </p:cViewPr>
      <p:guideLst>
        <p:guide orient="horz" pos="1054"/>
        <p:guide orient="horz" pos="8130"/>
        <p:guide pos="422"/>
        <p:guide pos="14935"/>
        <p:guide pos="1465"/>
        <p:guide pos="1647"/>
        <p:guide pos="2690"/>
        <p:guide pos="2871"/>
        <p:guide pos="3915"/>
        <p:guide pos="4096"/>
        <p:guide pos="5139"/>
        <p:guide pos="5321"/>
        <p:guide pos="6364"/>
        <p:guide pos="6546"/>
        <p:guide pos="7589"/>
        <p:guide pos="7770"/>
        <p:guide pos="8813"/>
        <p:guide pos="9040"/>
        <p:guide pos="10038"/>
        <p:guide pos="10220"/>
        <p:guide pos="11263"/>
        <p:guide pos="11444"/>
        <p:guide pos="12488"/>
        <p:guide pos="12669"/>
        <p:guide pos="13712"/>
        <p:guide pos="138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1" d="100"/>
          <a:sy n="91" d="100"/>
        </p:scale>
        <p:origin x="35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8D28AB3E-8ACB-460F-AD08-AD9BCECB96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8753EFC-39E0-498C-BFEB-4D73E1028E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803" y="0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/>
          <a:lstStyle>
            <a:lvl1pPr algn="r">
              <a:defRPr sz="1300"/>
            </a:lvl1pPr>
          </a:lstStyle>
          <a:p>
            <a:fld id="{DF310AC4-A769-472B-91C5-66F8EF2CA53C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13D270D-BF74-4759-AE08-35FC096F51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6456613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428780F-3A22-497B-8ABC-CFC78DD6CA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803" y="6456613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 anchor="b"/>
          <a:lstStyle>
            <a:lvl1pPr algn="r">
              <a:defRPr sz="1300"/>
            </a:lvl1pPr>
          </a:lstStyle>
          <a:p>
            <a:fld id="{F610E196-B7DB-4CD3-8A28-2D6E8A4CFC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481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3" y="0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/>
          <a:lstStyle>
            <a:lvl1pPr algn="r">
              <a:defRPr sz="1300"/>
            </a:lvl1pPr>
          </a:lstStyle>
          <a:p>
            <a:fld id="{EBD00111-F9A2-44D0-B54C-598DEB4051F2}" type="datetimeFigureOut">
              <a:rPr lang="ru-RU" smtClean="0"/>
              <a:t>07.12.2023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1" tIns="47411" rIns="94821" bIns="474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4821" tIns="47411" rIns="94821" bIns="4741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613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3" y="6456613"/>
            <a:ext cx="4301543" cy="341064"/>
          </a:xfrm>
          <a:prstGeom prst="rect">
            <a:avLst/>
          </a:prstGeom>
        </p:spPr>
        <p:txBody>
          <a:bodyPr vert="horz" lIns="94821" tIns="47411" rIns="94821" bIns="47411" rtlCol="0" anchor="b"/>
          <a:lstStyle>
            <a:lvl1pPr algn="r">
              <a:defRPr sz="1300"/>
            </a:lvl1pPr>
          </a:lstStyle>
          <a:p>
            <a:fld id="{665BCBEA-6E69-4930-9E76-B43B051DC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2170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BCBEA-6E69-4930-9E76-B43B051DCF8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395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233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нумерацие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:a16="http://schemas.microsoft.com/office/drawing/2014/main" xmlns="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24382413" cy="16510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:a16="http://schemas.microsoft.com/office/drawing/2014/main" xmlns="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0" y="12865280"/>
            <a:ext cx="24382413" cy="8636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xmlns="" id="{B0192E9C-0587-46D7-B640-5DB8DCFDD1C2}"/>
              </a:ext>
            </a:extLst>
          </p:cNvPr>
          <p:cNvSpPr txBox="1"/>
          <p:nvPr userDrawn="1"/>
        </p:nvSpPr>
        <p:spPr>
          <a:xfrm>
            <a:off x="23138404" y="13077827"/>
            <a:ext cx="1079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79A4F07-433A-49CF-9D7D-A63F9F1FBCD5}" type="slidenum">
              <a:rPr lang="ru-RU" sz="1600" smtClean="0">
                <a:solidFill>
                  <a:schemeClr val="bg1"/>
                </a:solidFill>
              </a:rPr>
              <a:t>‹#›</a:t>
            </a:fld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6" name="герб">
            <a:extLst>
              <a:ext uri="{FF2B5EF4-FFF2-40B4-BE49-F238E27FC236}">
                <a16:creationId xmlns:a16="http://schemas.microsoft.com/office/drawing/2014/main" xmlns="" id="{42CD8C78-10A2-4C1F-940F-796B15D9953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3334" y="12982938"/>
            <a:ext cx="359977" cy="636000"/>
          </a:xfrm>
          <a:prstGeom prst="rect">
            <a:avLst/>
          </a:prstGeom>
        </p:spPr>
      </p:pic>
      <p:sp>
        <p:nvSpPr>
          <p:cNvPr id="21" name="ОГВ">
            <a:extLst>
              <a:ext uri="{FF2B5EF4-FFF2-40B4-BE49-F238E27FC236}">
                <a16:creationId xmlns:a16="http://schemas.microsoft.com/office/drawing/2014/main" xmlns="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036" y="12988887"/>
            <a:ext cx="5041572" cy="676274"/>
          </a:xfrm>
        </p:spPr>
        <p:txBody>
          <a:bodyPr anchor="ctr">
            <a:noAutofit/>
          </a:bodyPr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:a16="http://schemas.microsoft.com/office/drawing/2014/main" xmlns="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0677" y="98426"/>
            <a:ext cx="23041060" cy="1431924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:a16="http://schemas.microsoft.com/office/drawing/2014/main" xmlns="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0677" y="3401616"/>
            <a:ext cx="23041060" cy="9073008"/>
          </a:xfrm>
        </p:spPr>
        <p:txBody>
          <a:bodyPr>
            <a:noAutofit/>
          </a:bodyPr>
          <a:lstStyle>
            <a:lvl1pPr>
              <a:defRPr sz="3200">
                <a:solidFill>
                  <a:srgbClr val="1C2D38"/>
                </a:solidFill>
              </a:defRPr>
            </a:lvl1pPr>
            <a:lvl2pPr>
              <a:defRPr sz="3200">
                <a:solidFill>
                  <a:srgbClr val="1C2D38"/>
                </a:solidFill>
              </a:defRPr>
            </a:lvl2pPr>
            <a:lvl3pPr>
              <a:defRPr sz="3200">
                <a:solidFill>
                  <a:srgbClr val="1C2D38"/>
                </a:solidFill>
              </a:defRPr>
            </a:lvl3pPr>
            <a:lvl4pPr>
              <a:defRPr sz="3200">
                <a:solidFill>
                  <a:srgbClr val="1C2D38"/>
                </a:solidFill>
              </a:defRPr>
            </a:lvl4pPr>
            <a:lvl5pPr>
              <a:defRPr sz="32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:a16="http://schemas.microsoft.com/office/drawing/2014/main" xmlns="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0677" y="2106216"/>
            <a:ext cx="23041060" cy="863600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:a16="http://schemas.microsoft.com/office/drawing/2014/main" xmlns="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6276" y="12876586"/>
            <a:ext cx="11349861" cy="809576"/>
          </a:xfrm>
        </p:spPr>
        <p:txBody>
          <a:bodyPr anchor="ctr"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76485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8B90A0A-2CE6-4ED4-B560-69BDB60A3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257800"/>
            <a:ext cx="24382413" cy="3200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B661F9B-464A-402B-BBCE-3547D46FB086}"/>
              </a:ext>
            </a:extLst>
          </p:cNvPr>
          <p:cNvSpPr txBox="1"/>
          <p:nvPr userDrawn="1"/>
        </p:nvSpPr>
        <p:spPr>
          <a:xfrm>
            <a:off x="4271721" y="6304002"/>
            <a:ext cx="158389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400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Приложение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15925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ED7720-C76E-411F-A964-AA6B8F1E2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10515600"/>
            <a:ext cx="24382413" cy="3200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4EC3F0F-C019-4142-9A92-F65D26094B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0836" y="517526"/>
            <a:ext cx="895292" cy="1666876"/>
          </a:xfrm>
          <a:prstGeom prst="rect">
            <a:avLst/>
          </a:prstGeo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E09C13DB-58DE-4DC0-B324-14E7788668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2106" y="11490324"/>
            <a:ext cx="23017252" cy="767676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PermianSlabSerifTypeface" panose="02000000000000000000" pitchFamily="50" charset="0"/>
              </a:rPr>
              <a:t>Докладчик: Фамилия Имя Отчество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BA1A85E-9B7C-4AE3-A0B1-DF04DDD607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26110" y="954088"/>
            <a:ext cx="8640960" cy="1008062"/>
          </a:xfrm>
        </p:spPr>
        <p:txBody>
          <a:bodyPr anchor="ctr">
            <a:normAutofit/>
          </a:bodyPr>
          <a:lstStyle>
            <a:lvl1pPr>
              <a:defRPr sz="2140">
                <a:latin typeface="+mj-lt"/>
              </a:defRPr>
            </a:lvl1pPr>
          </a:lstStyle>
          <a:p>
            <a:pPr lvl="0"/>
            <a:r>
              <a:rPr lang="ru-RU" dirty="0"/>
              <a:t>МИНИСТЕРСТВО ИНФОРМАЦИОННОГО РАЗВИТИЯ И СВЯЗИ ПЕРМСКОГО КРАЯ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672CBBD2-2978-4343-8BC9-09A81E1A13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0563" y="2609850"/>
            <a:ext cx="23018750" cy="7102475"/>
          </a:xfrm>
        </p:spPr>
        <p:txBody>
          <a:bodyPr anchor="ctr">
            <a:normAutofit/>
          </a:bodyPr>
          <a:lstStyle>
            <a:lvl1pPr>
              <a:defRPr sz="6400">
                <a:latin typeface="+mj-lt"/>
              </a:defRPr>
            </a:lvl1pPr>
            <a:lvl2pPr>
              <a:defRPr sz="6400">
                <a:latin typeface="+mj-lt"/>
              </a:defRPr>
            </a:lvl2pPr>
            <a:lvl3pPr>
              <a:defRPr sz="6400">
                <a:latin typeface="+mj-lt"/>
              </a:defRPr>
            </a:lvl3pPr>
            <a:lvl4pPr>
              <a:defRPr sz="6400">
                <a:latin typeface="+mj-lt"/>
              </a:defRPr>
            </a:lvl4pPr>
            <a:lvl5pPr>
              <a:defRPr sz="6400">
                <a:latin typeface="+mj-lt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3F63DC29-B25A-45D2-A79F-CDDF28F455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0563" y="12474575"/>
            <a:ext cx="20645437" cy="100488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ru-RU" dirty="0"/>
              <a:t>Занимаемая должность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8D3F934B-6308-4E44-8A83-FCC784A2C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767800" y="12906375"/>
            <a:ext cx="1924050" cy="57308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 sz="2400">
                <a:solidFill>
                  <a:schemeClr val="bg1"/>
                </a:solidFill>
                <a:latin typeface="+mj-lt"/>
              </a:defRPr>
            </a:lvl2pPr>
            <a:lvl3pPr>
              <a:defRPr sz="2400">
                <a:solidFill>
                  <a:schemeClr val="bg1"/>
                </a:solidFill>
                <a:latin typeface="+mj-lt"/>
              </a:defRPr>
            </a:lvl3pPr>
            <a:lvl4pPr>
              <a:defRPr sz="2400">
                <a:solidFill>
                  <a:schemeClr val="bg1"/>
                </a:solidFill>
                <a:latin typeface="+mj-lt"/>
              </a:defRPr>
            </a:lvl4pPr>
            <a:lvl5pPr>
              <a:defRPr sz="24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Пермь 2021</a:t>
            </a:r>
          </a:p>
        </p:txBody>
      </p:sp>
    </p:spTree>
    <p:extLst>
      <p:ext uri="{BB962C8B-B14F-4D97-AF65-F5344CB8AC3E}">
        <p14:creationId xmlns:p14="http://schemas.microsoft.com/office/powerpoint/2010/main" val="1403283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товка на 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64B264FB-E605-4256-BB70-E5799321DE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24382413" cy="13716000"/>
          </a:xfrm>
          <a:prstGeom prst="rect">
            <a:avLst/>
          </a:prstGeom>
        </p:spPr>
      </p:pic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14B18509-746F-4E1E-9900-BA89101D0F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11668" y="10242376"/>
            <a:ext cx="5759075" cy="720724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https://permkrai.ru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802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xmlns="" id="{BB449CA8-9298-4D71-A357-9046A015D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91558" y="12979400"/>
            <a:ext cx="10799297" cy="736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A1E134EA-D6C2-43CB-9102-9F1A2EBE1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2" name="Номер слайда 15">
            <a:extLst>
              <a:ext uri="{FF2B5EF4-FFF2-40B4-BE49-F238E27FC236}">
                <a16:creationId xmlns:a16="http://schemas.microsoft.com/office/drawing/2014/main" xmlns="" id="{3BE9B402-60E3-4824-B07B-F391FF11A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683552" y="12966703"/>
            <a:ext cx="1391909" cy="723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fld id="{77F1428D-6920-4428-815E-629F8186DEA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18">
            <a:extLst>
              <a:ext uri="{FF2B5EF4-FFF2-40B4-BE49-F238E27FC236}">
                <a16:creationId xmlns:a16="http://schemas.microsoft.com/office/drawing/2014/main" xmlns="" id="{95F28E92-FCF9-479A-B2D1-7FA952CF81A2}"/>
              </a:ext>
            </a:extLst>
          </p:cNvPr>
          <p:cNvSpPr txBox="1">
            <a:spLocks/>
          </p:cNvSpPr>
          <p:nvPr userDrawn="1"/>
        </p:nvSpPr>
        <p:spPr>
          <a:xfrm>
            <a:off x="671957" y="1"/>
            <a:ext cx="23038500" cy="1517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/>
              <a:t>Заголовок слайда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5042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0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A5BA484D-1AC7-4427-BE51-714863E6B2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Докладчик: </a:t>
            </a:r>
            <a:r>
              <a:rPr lang="ru-RU" dirty="0" smtClean="0"/>
              <a:t>Харин Олег Владимирович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B73D826-A023-47B8-A5CC-5643754DE0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Инспекция государственного жилищного надзора Пермского </a:t>
            </a:r>
            <a:r>
              <a:rPr lang="ru-RU" sz="3200" dirty="0" smtClean="0"/>
              <a:t>края</a:t>
            </a:r>
            <a:endParaRPr lang="ru-RU" sz="32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2F026D1-8ED2-4391-A631-AEC3BCC4C89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ru-RU" dirty="0" smtClean="0"/>
              <a:t>О </a:t>
            </a:r>
            <a:r>
              <a:rPr lang="ru-RU" dirty="0"/>
              <a:t>деятельности </a:t>
            </a:r>
            <a:r>
              <a:rPr lang="ru-RU" dirty="0" smtClean="0"/>
              <a:t>Общественного совета при Инспекции </a:t>
            </a:r>
            <a:r>
              <a:rPr lang="ru-RU" dirty="0"/>
              <a:t>государственного жилищного надзора Пермского края </a:t>
            </a:r>
            <a:endParaRPr lang="ru-RU" dirty="0" smtClean="0"/>
          </a:p>
          <a:p>
            <a:pPr algn="ctr"/>
            <a:r>
              <a:rPr lang="ru-RU" dirty="0" smtClean="0"/>
              <a:t> за 2021-2023 </a:t>
            </a:r>
            <a:r>
              <a:rPr lang="ru-RU" dirty="0"/>
              <a:t>гг.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F477294-C799-45EB-A9C9-B4C8DD6390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ru-RU" dirty="0" smtClean="0"/>
              <a:t>Председатель Общественного совета при Инспекции государственного жилищного надзора Пермского края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2CB9CCDE-3D66-4AAF-8801-C5D7517D074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ru-RU" dirty="0" smtClean="0"/>
              <a:t>Пермь 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2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967513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b="1" dirty="0"/>
              <a:t>Состав общественного совета утвержден приказом Инспекции от 4 декабря 2020 г. </a:t>
            </a:r>
            <a:endParaRPr lang="ru-RU" sz="4000" b="1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b="1" dirty="0" smtClean="0"/>
              <a:t>№ </a:t>
            </a:r>
            <a:r>
              <a:rPr lang="ru-RU" sz="4000" b="1" dirty="0"/>
              <a:t>СЭД-45-15-13-133 </a:t>
            </a:r>
            <a:r>
              <a:rPr lang="ru-RU" sz="2400" b="1" dirty="0" smtClean="0"/>
              <a:t>(</a:t>
            </a:r>
            <a:r>
              <a:rPr lang="ru-RU" sz="2400" b="1" dirty="0"/>
              <a:t>в ред. </a:t>
            </a:r>
            <a:r>
              <a:rPr lang="ru-RU" sz="2400" b="1" dirty="0" smtClean="0"/>
              <a:t>приказов от 07.12.2020 № СЭД-45-15-13-134, </a:t>
            </a:r>
            <a:r>
              <a:rPr lang="ru-RU" sz="2400" b="1" dirty="0"/>
              <a:t>от 20.05.2021 № 45-15-13-70, от 05.07.2021 № 45-15-13-121, </a:t>
            </a:r>
            <a:endParaRPr lang="ru-RU" sz="2400" b="1" dirty="0" smtClean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        от </a:t>
            </a:r>
            <a:r>
              <a:rPr lang="ru-RU" sz="2400" b="1" dirty="0"/>
              <a:t>23.07.2021 № 45-15-13-130)</a:t>
            </a:r>
          </a:p>
        </p:txBody>
      </p:sp>
      <p:pic>
        <p:nvPicPr>
          <p:cNvPr id="4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78" y="2006605"/>
            <a:ext cx="7593354" cy="10540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758" y="1907620"/>
            <a:ext cx="15673798" cy="1073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9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/>
              <a:t>Основные вопросы, рассмотренные за отчетный период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291129" y="2969568"/>
            <a:ext cx="8883853" cy="951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Вопросы, подлежащие  </a:t>
            </a:r>
            <a:r>
              <a:rPr lang="ru-RU" dirty="0"/>
              <a:t>обязательному рассмотрению на заседаниях о</a:t>
            </a:r>
            <a:r>
              <a:rPr lang="ru-RU" dirty="0" smtClean="0"/>
              <a:t>бщественного совета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ru-RU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Отчеты и планы работы общественного совета, деятельность </a:t>
            </a:r>
            <a:r>
              <a:rPr lang="ru-RU" dirty="0"/>
              <a:t>членов </a:t>
            </a:r>
            <a:r>
              <a:rPr lang="ru-RU" dirty="0" smtClean="0"/>
              <a:t>общественного совета, </a:t>
            </a:r>
            <a:r>
              <a:rPr lang="ru-RU" dirty="0"/>
              <a:t>участие в общественных мероприятиях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ru-RU" dirty="0" smtClean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Актуальные проблемы и вопросы в сфере жилищно-коммунального хозяйства</a:t>
            </a:r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55325" y="2082592"/>
            <a:ext cx="19105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За отчетный период проведено 16 заседаний, в ходе которых были рассмотрены: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270" y="3545632"/>
            <a:ext cx="10058400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6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/>
              <a:t>Обсуждение вопросов, подлежащих обязательному рассмотрению в </a:t>
            </a:r>
            <a:r>
              <a:rPr lang="ru-RU" sz="4000" b="1" dirty="0" smtClean="0"/>
              <a:t>2021-2023 </a:t>
            </a:r>
            <a:r>
              <a:rPr lang="ru-RU" sz="4000" b="1" dirty="0"/>
              <a:t>гг.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19121" y="3041576"/>
            <a:ext cx="8883853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dirty="0" smtClean="0"/>
              <a:t>Отчеты </a:t>
            </a:r>
            <a:r>
              <a:rPr lang="ru-RU" dirty="0"/>
              <a:t>об итогах работы </a:t>
            </a:r>
            <a:r>
              <a:rPr lang="ru-RU" dirty="0" smtClean="0"/>
              <a:t>Инспекции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dirty="0" smtClean="0"/>
              <a:t>Доклады </a:t>
            </a:r>
            <a:r>
              <a:rPr lang="ru-RU" dirty="0"/>
              <a:t>Инспекции об антимонопольном </a:t>
            </a:r>
            <a:r>
              <a:rPr lang="ru-RU" dirty="0" smtClean="0"/>
              <a:t>комплаенсе</a:t>
            </a:r>
            <a:endParaRPr lang="ru-RU" dirty="0"/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dirty="0" smtClean="0"/>
              <a:t>Планы </a:t>
            </a:r>
            <a:r>
              <a:rPr lang="ru-RU" dirty="0"/>
              <a:t>по противодействию коррупции в </a:t>
            </a:r>
            <a:r>
              <a:rPr lang="ru-RU" dirty="0" smtClean="0"/>
              <a:t>Инспекции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dirty="0" smtClean="0"/>
              <a:t>Проекты </a:t>
            </a:r>
            <a:r>
              <a:rPr lang="ru-RU" dirty="0"/>
              <a:t>приказов Инспекции </a:t>
            </a:r>
            <a:r>
              <a:rPr lang="ru-RU" dirty="0" smtClean="0"/>
              <a:t>по предоставлению </a:t>
            </a:r>
            <a:r>
              <a:rPr lang="ru-RU" dirty="0"/>
              <a:t>государственных </a:t>
            </a:r>
            <a:r>
              <a:rPr lang="ru-RU" dirty="0" smtClean="0"/>
              <a:t>услуг</a:t>
            </a:r>
          </a:p>
          <a:p>
            <a:pPr marL="571500" indent="-5715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dirty="0" smtClean="0"/>
              <a:t>Проекты </a:t>
            </a:r>
            <a:r>
              <a:rPr lang="ru-RU" dirty="0"/>
              <a:t>программ профилактики рисков причинения вреда (ущерба) охраняемых законом </a:t>
            </a:r>
            <a:r>
              <a:rPr lang="ru-RU" dirty="0" smtClean="0"/>
              <a:t>ценностям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118" y="3781078"/>
            <a:ext cx="12453808" cy="608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0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/>
              <a:t>Общественная экспертиза социально значимых нормативных правовых актов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в </a:t>
            </a:r>
            <a:r>
              <a:rPr lang="ru-RU" sz="4000" b="1" dirty="0"/>
              <a:t>сфере деятельности </a:t>
            </a:r>
            <a:r>
              <a:rPr lang="ru-RU" sz="4000" b="1" dirty="0" smtClean="0"/>
              <a:t>Инспекции</a:t>
            </a:r>
            <a:endParaRPr lang="ru-RU" sz="4000" b="1" dirty="0"/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29965" y="2393504"/>
            <a:ext cx="22682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Обсуждение методики рейтинговой системы оценки УК, утвержденной постановлением </a:t>
            </a:r>
            <a:r>
              <a:rPr lang="ru-RU" sz="3200" dirty="0"/>
              <a:t>Правительства Пермского края от 18.10.2017 № </a:t>
            </a:r>
            <a:r>
              <a:rPr lang="ru-RU" sz="3200" dirty="0" smtClean="0"/>
              <a:t>850-п «</a:t>
            </a:r>
            <a:r>
              <a:rPr lang="ru-RU" sz="3200" dirty="0"/>
              <a:t>Об утверждении Положения о рейтинговой системе оценки деятельности организаций, осуществляющих управление многоквартирными домами </a:t>
            </a:r>
            <a:r>
              <a:rPr lang="ru-RU" sz="3200" dirty="0" smtClean="0"/>
              <a:t>на </a:t>
            </a:r>
            <a:r>
              <a:rPr lang="ru-RU" sz="3200" dirty="0"/>
              <a:t>территории Пермского края</a:t>
            </a:r>
            <a:r>
              <a:rPr lang="ru-RU" sz="3200" dirty="0" smtClean="0"/>
              <a:t>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769768"/>
            <a:ext cx="12239361" cy="68873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3214" y="4799484"/>
            <a:ext cx="12186554" cy="685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0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/>
              <a:t>Рассмотрение актуальных вопросов в сфере </a:t>
            </a:r>
            <a:r>
              <a:rPr lang="ru-RU" sz="4000" b="1" dirty="0" smtClean="0"/>
              <a:t>жилищно–коммунального хозяйства </a:t>
            </a:r>
            <a:endParaRPr lang="ru-RU" sz="4000" b="1" dirty="0"/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32298" y="2249488"/>
            <a:ext cx="22315749" cy="100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 smtClean="0"/>
              <a:t>О </a:t>
            </a:r>
            <a:r>
              <a:rPr lang="ru-RU" sz="3000" dirty="0"/>
              <a:t>переходе на </a:t>
            </a:r>
            <a:r>
              <a:rPr lang="ru-RU" sz="3000" b="1" dirty="0"/>
              <a:t>новый порядок </a:t>
            </a:r>
            <a:r>
              <a:rPr lang="ru-RU" sz="3000" dirty="0"/>
              <a:t>контрольно-надзорной деятельности по Федеральному закону от 31 июля 2020 г. № 248- ФЗ «О государственном контроле (надзоре) и муниципальном контроле в Российской Федерации», а также по проведению Инспекцией </a:t>
            </a:r>
            <a:r>
              <a:rPr lang="ru-RU" sz="3000" b="1" dirty="0"/>
              <a:t>профилактических мероприятий </a:t>
            </a:r>
            <a:r>
              <a:rPr lang="ru-RU" sz="3000" dirty="0"/>
              <a:t>в 2022 году в соответствии с Федеральным законом от 31 июля 2020 г. № 248-ФЗ «О государственном контроле (надзоре) и муниципальном контроле в Российской Федерации».</a:t>
            </a:r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О подготовке к осенне-зимним периодам, об определении мест накопления снежных масс при очистке придомовой территории многоквартирных домов.</a:t>
            </a:r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Реализация проектов и мероприятий по энергосбережению и повышению энергетической эффективности при капитальном ремонте общего имущества в многоквартирных домах.</a:t>
            </a:r>
          </a:p>
          <a:p>
            <a:pPr marL="457200" lvl="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О реализации полномочий Инспекции по контролю за размещением информации в ГИС ЖКХ.</a:t>
            </a:r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О проработке вопроса размещения информации в газете «Территория Пермь» в отношении ТСЖ и ЖСК, которые пренебрегают требованием о внесении в ГИС ЖКХ информации в отношении МКД, находящихся в управлении</a:t>
            </a:r>
            <a:r>
              <a:rPr lang="ru-RU" sz="3000" dirty="0" smtClean="0"/>
              <a:t>.</a:t>
            </a:r>
          </a:p>
          <a:p>
            <a:pPr marL="457200" lvl="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Рассмотрение предложений участников семинара, членов Общественной палаты Пермского края и председателей Общественных советов при исполнительных органах государственной власти Пермского края на тему «Публичная значимость и роль члена общественного органа».</a:t>
            </a:r>
          </a:p>
          <a:p>
            <a:pPr marL="457200" lvl="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/>
              <a:t>О выдвижении кандидатуры из состава членов общественного совета для включения в состав конкурсных и аттестационных комиссий Инспекции.</a:t>
            </a:r>
          </a:p>
          <a:p>
            <a:pPr marL="457200" indent="-457200" algn="just">
              <a:spcAft>
                <a:spcPts val="1800"/>
              </a:spcAft>
              <a:buFont typeface="Wingdings" panose="05000000000000000000" pitchFamily="2" charset="2"/>
              <a:buChar char="q"/>
            </a:pPr>
            <a:r>
              <a:rPr lang="ru-RU" sz="3000" dirty="0" smtClean="0"/>
              <a:t>О бесхозяйных дорогах в городе Перми, о сроках и планах по постановке данных дорог на баланс эксплуатирующей организации (в рамках реализуемого в г. Перми проекта «Дорожная инспекция ОНФ/Карта убитых дорог»).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24644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r>
              <a:rPr lang="ru-RU" sz="4800" b="1" dirty="0"/>
              <a:t>Текущая деятельность общественного </a:t>
            </a:r>
            <a:r>
              <a:rPr lang="ru-RU" sz="4800" b="1" dirty="0" smtClean="0"/>
              <a:t>совета </a:t>
            </a:r>
            <a:endParaRPr lang="ru-RU" sz="4800" b="1" dirty="0"/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38979" y="2393504"/>
            <a:ext cx="967210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/>
              <a:t>В отчетном периоде </a:t>
            </a:r>
            <a:r>
              <a:rPr lang="ru-RU" u="sng" dirty="0" smtClean="0"/>
              <a:t>ежегодно: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утверждались </a:t>
            </a:r>
            <a:r>
              <a:rPr lang="ru-RU" dirty="0"/>
              <a:t>планы работы общественного совета на  следующий </a:t>
            </a:r>
            <a:r>
              <a:rPr lang="ru-RU" dirty="0" smtClean="0"/>
              <a:t>год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подводились </a:t>
            </a:r>
            <a:r>
              <a:rPr lang="ru-RU" dirty="0"/>
              <a:t>итоги работы  общественного </a:t>
            </a:r>
            <a:r>
              <a:rPr lang="ru-RU" dirty="0" smtClean="0"/>
              <a:t>совета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047190" y="2393504"/>
            <a:ext cx="97208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/>
              <a:t>Все </a:t>
            </a:r>
            <a:r>
              <a:rPr lang="ru-RU" u="sng" dirty="0"/>
              <a:t>вопросы, вынесенные на обсуждение членами общественного </a:t>
            </a:r>
            <a:r>
              <a:rPr lang="ru-RU" u="sng" dirty="0" smtClean="0"/>
              <a:t>совета: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рассмотрены </a:t>
            </a:r>
            <a:r>
              <a:rPr lang="ru-RU" dirty="0"/>
              <a:t>в полном </a:t>
            </a:r>
            <a:r>
              <a:rPr lang="ru-RU" dirty="0" smtClean="0"/>
              <a:t>объеме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по </a:t>
            </a:r>
            <a:r>
              <a:rPr lang="ru-RU" dirty="0"/>
              <a:t>каждому принято </a:t>
            </a:r>
            <a:r>
              <a:rPr lang="ru-RU" dirty="0" smtClean="0"/>
              <a:t>решение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dirty="0" smtClean="0"/>
              <a:t>даны </a:t>
            </a:r>
            <a:r>
              <a:rPr lang="ru-RU" dirty="0"/>
              <a:t>необходимые рекомендации заинтересованным </a:t>
            </a:r>
            <a:r>
              <a:rPr lang="ru-RU" dirty="0" smtClean="0"/>
              <a:t>сторонам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34766" y="6158983"/>
            <a:ext cx="70641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Члены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общественного совета активно принимали участие в обсуждении и принятии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решений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 rot="10800000">
            <a:off x="453902" y="9018238"/>
            <a:ext cx="10873208" cy="3312369"/>
          </a:xfrm>
          <a:prstGeom prst="verticalScroll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29966" y="9378280"/>
            <a:ext cx="964907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Подробная </a:t>
            </a:r>
            <a:r>
              <a:rPr lang="ru-RU" sz="3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информация о деятельности оперативно размещается на официальном сайте Инспекции https://iggn.permkrai.ru в разделе «Общественный совет</a:t>
            </a:r>
            <a:r>
              <a:rPr lang="ru-RU" sz="3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endParaRPr lang="ru-RU" sz="3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1615142" y="5895130"/>
            <a:ext cx="11593288" cy="693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5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/>
              <a:t>Анализ </a:t>
            </a:r>
            <a:r>
              <a:rPr lang="ru-RU" sz="4000" b="1" dirty="0" smtClean="0"/>
              <a:t> и решение проблем </a:t>
            </a:r>
            <a:r>
              <a:rPr lang="ru-RU" sz="4000" b="1" dirty="0"/>
              <a:t>в сфере жилищно-коммунального хозяйства,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выявление </a:t>
            </a:r>
            <a:r>
              <a:rPr lang="ru-RU" sz="4000" b="1" dirty="0"/>
              <a:t>причинно-следственных связей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70126" y="1817440"/>
            <a:ext cx="20068900" cy="892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endParaRPr lang="ru-RU" dirty="0" smtClean="0"/>
          </a:p>
          <a:p>
            <a:pPr>
              <a:spcAft>
                <a:spcPts val="1200"/>
              </a:spcAft>
            </a:pPr>
            <a:endParaRPr lang="ru-RU" dirty="0"/>
          </a:p>
          <a:p>
            <a:pPr>
              <a:spcAft>
                <a:spcPts val="1200"/>
              </a:spcAft>
            </a:pPr>
            <a:r>
              <a:rPr lang="ru-RU" dirty="0" smtClean="0"/>
              <a:t>Проблемы, возникающие </a:t>
            </a:r>
            <a:r>
              <a:rPr lang="ru-RU" dirty="0"/>
              <a:t>в ходе проведения Инспекцией проверки заявления о предоставлении </a:t>
            </a:r>
            <a:r>
              <a:rPr lang="ru-RU" dirty="0" smtClean="0"/>
              <a:t>лицензии и </a:t>
            </a:r>
            <a:r>
              <a:rPr lang="ru-RU" dirty="0"/>
              <a:t>прилагаемых к нему </a:t>
            </a:r>
            <a:r>
              <a:rPr lang="ru-RU" dirty="0" smtClean="0"/>
              <a:t>документов (недостоверная/искаженная информация) и при аннулировании лицензии (отсутствие </a:t>
            </a:r>
            <a:r>
              <a:rPr lang="ru-RU" dirty="0"/>
              <a:t>в течение шести месяцев в реестре лицензий субъекта </a:t>
            </a:r>
            <a:r>
              <a:rPr lang="ru-RU" dirty="0" smtClean="0"/>
              <a:t>РФ сведений </a:t>
            </a:r>
            <a:r>
              <a:rPr lang="ru-RU" dirty="0"/>
              <a:t>о многоквартирных домах, деятельность по управлению которыми осуществляет </a:t>
            </a:r>
            <a:r>
              <a:rPr lang="ru-RU" dirty="0" smtClean="0"/>
              <a:t>лицензиат)</a:t>
            </a:r>
          </a:p>
          <a:p>
            <a:pPr>
              <a:spcAft>
                <a:spcPts val="1200"/>
              </a:spcAft>
            </a:pPr>
            <a:endParaRPr lang="ru-RU" dirty="0" smtClean="0"/>
          </a:p>
          <a:p>
            <a:pPr>
              <a:spcAft>
                <a:spcPts val="1200"/>
              </a:spcAft>
            </a:pPr>
            <a:endParaRPr lang="ru-RU" dirty="0" smtClean="0"/>
          </a:p>
          <a:p>
            <a:pPr>
              <a:spcAft>
                <a:spcPts val="1200"/>
              </a:spcAft>
            </a:pPr>
            <a:r>
              <a:rPr lang="ru-RU" dirty="0" smtClean="0"/>
              <a:t>Вопросы </a:t>
            </a:r>
            <a:r>
              <a:rPr lang="ru-RU" dirty="0"/>
              <a:t>создания краевой УК и внесения изменений в закон № 304-ПК (о сроках вступления в силу решения при смене способа формирования фонда капитального ремонта МКД) </a:t>
            </a:r>
            <a:endParaRPr lang="ru-RU" dirty="0" smtClean="0"/>
          </a:p>
          <a:p>
            <a:pPr lvl="1">
              <a:spcAft>
                <a:spcPts val="1200"/>
              </a:spcAft>
            </a:pPr>
            <a:endParaRPr lang="ru-RU" dirty="0"/>
          </a:p>
          <a:p>
            <a:pPr marL="1485854" lvl="1" indent="-571500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1804720" y="3535763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804720" y="7650088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7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/>
              <a:t>Участие членов общественного совета в решении проблем, возникающих в ходе проведения Инспекцией проверки заявления о предоставлении лицензии и прилагаемых к нему документов (недостоверная/искаженная информация) и при аннулировании лицензии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54102" y="7866687"/>
            <a:ext cx="83984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b="1" dirty="0" smtClean="0"/>
              <a:t>рассмотрения проблем, возникающих при </a:t>
            </a:r>
            <a:r>
              <a:rPr lang="ru-RU" sz="3200" b="1" dirty="0"/>
              <a:t>аннулировании лицензии  на осуществление предпринимательской деятельности по управлению многоквартирными домами, в связи с неоднозначной трактовкой нормы закона судами, Инспекцией и членами лицензионной </a:t>
            </a:r>
            <a:r>
              <a:rPr lang="ru-RU" sz="3200" b="1" dirty="0" smtClean="0"/>
              <a:t>комиссии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7878" y="2454803"/>
            <a:ext cx="131054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3200" dirty="0" smtClean="0"/>
              <a:t>На площадке Общественной палаты Пермского края </a:t>
            </a:r>
            <a:r>
              <a:rPr lang="ru-RU" sz="3200" dirty="0"/>
              <a:t>под председательством Уполномоченного по защите прав предпринимателей </a:t>
            </a:r>
            <a:r>
              <a:rPr lang="ru-RU" sz="3200" dirty="0" smtClean="0"/>
              <a:t>в </a:t>
            </a:r>
            <a:r>
              <a:rPr lang="ru-RU" sz="3200" dirty="0"/>
              <a:t>Пермском крае Новоселова </a:t>
            </a:r>
            <a:r>
              <a:rPr lang="ru-RU" sz="3200" dirty="0" smtClean="0"/>
              <a:t>Павла Юрьевича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1894" y="4607353"/>
            <a:ext cx="13537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/>
              <a:t>при </a:t>
            </a:r>
            <a:r>
              <a:rPr lang="ru-RU" sz="3200" dirty="0"/>
              <a:t>участии </a:t>
            </a:r>
            <a:r>
              <a:rPr lang="ru-RU" sz="3200" dirty="0" smtClean="0"/>
              <a:t>Инспекции, представителей прокуратуры Пермского края 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80445" y="5726737"/>
            <a:ext cx="63457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/>
              <a:t>членами </a:t>
            </a:r>
            <a:r>
              <a:rPr lang="ru-RU" sz="3200" dirty="0"/>
              <a:t>общественного </a:t>
            </a:r>
            <a:r>
              <a:rPr lang="ru-RU" sz="3200" dirty="0" smtClean="0"/>
              <a:t>совета</a:t>
            </a:r>
            <a:endParaRPr lang="ru-RU" sz="3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80445" y="6801129"/>
            <a:ext cx="7182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3200" dirty="0" smtClean="0"/>
              <a:t>проведено совещание по вопросу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9"/>
          <a:stretch/>
        </p:blipFill>
        <p:spPr>
          <a:xfrm>
            <a:off x="14903274" y="1825130"/>
            <a:ext cx="7898160" cy="41077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4"/>
          <a:stretch/>
        </p:blipFill>
        <p:spPr>
          <a:xfrm>
            <a:off x="14891964" y="6171456"/>
            <a:ext cx="7898160" cy="663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4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/>
              <a:t>Письма </a:t>
            </a:r>
            <a:r>
              <a:rPr lang="ru-RU" sz="4000" b="1" dirty="0"/>
              <a:t>в адрес Председателя Комитета Общественного совета при Министерстве строительства и жилищно-коммунального хозяйства Российской Федерации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7" t="7096" r="5740" b="6488"/>
          <a:stretch/>
        </p:blipFill>
        <p:spPr bwMode="auto">
          <a:xfrm>
            <a:off x="2876550" y="1873747"/>
            <a:ext cx="6705600" cy="972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9" b="10778"/>
          <a:stretch/>
        </p:blipFill>
        <p:spPr bwMode="auto">
          <a:xfrm>
            <a:off x="11975182" y="1745432"/>
            <a:ext cx="7920880" cy="949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6" t="24367" r="4636" b="30571"/>
          <a:stretch/>
        </p:blipFill>
        <p:spPr bwMode="auto">
          <a:xfrm>
            <a:off x="2974182" y="11610528"/>
            <a:ext cx="6535960" cy="124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вал 9"/>
          <p:cNvSpPr/>
          <p:nvPr/>
        </p:nvSpPr>
        <p:spPr>
          <a:xfrm>
            <a:off x="2592946" y="10602416"/>
            <a:ext cx="7272808" cy="1587624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1"/>
          <a:stretch/>
        </p:blipFill>
        <p:spPr bwMode="auto">
          <a:xfrm>
            <a:off x="12509572" y="11278537"/>
            <a:ext cx="7098458" cy="126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11"/>
          <p:cNvSpPr/>
          <p:nvPr/>
        </p:nvSpPr>
        <p:spPr>
          <a:xfrm>
            <a:off x="12119198" y="10364214"/>
            <a:ext cx="7488832" cy="1750369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0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/>
              <a:t>Результат проведенных мероприятий</a:t>
            </a:r>
            <a:endParaRPr lang="ru-RU" sz="4000" b="1" dirty="0"/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125" y="1880447"/>
            <a:ext cx="19090121" cy="1073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4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1" dirty="0" smtClean="0"/>
              <a:t>Письмо </a:t>
            </a:r>
            <a:r>
              <a:rPr lang="ru-RU" sz="4000" b="1" dirty="0"/>
              <a:t>в адрес Министерства жилищно-коммунального хозяйства и благоустройства Пермского края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t="1338" r="4772"/>
          <a:stretch/>
        </p:blipFill>
        <p:spPr bwMode="auto">
          <a:xfrm>
            <a:off x="885950" y="1673424"/>
            <a:ext cx="6664992" cy="1081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6" t="2818" r="5120"/>
          <a:stretch/>
        </p:blipFill>
        <p:spPr bwMode="auto">
          <a:xfrm>
            <a:off x="8086750" y="1673424"/>
            <a:ext cx="6635635" cy="1110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t="3548" r="5692"/>
          <a:stretch/>
        </p:blipFill>
        <p:spPr bwMode="auto">
          <a:xfrm>
            <a:off x="16367670" y="1758426"/>
            <a:ext cx="6660654" cy="1101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вал 8"/>
          <p:cNvSpPr/>
          <p:nvPr/>
        </p:nvSpPr>
        <p:spPr>
          <a:xfrm>
            <a:off x="15643422" y="4811073"/>
            <a:ext cx="7853039" cy="1922037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5791606" y="6899305"/>
            <a:ext cx="7704856" cy="2764766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01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800" b="1" dirty="0" smtClean="0"/>
              <a:t>Итоги рассмотрения Министерством ЖКХ и благоустройства Пермского края </a:t>
            </a:r>
            <a:br>
              <a:rPr lang="ru-RU" sz="3800" b="1" dirty="0" smtClean="0"/>
            </a:br>
            <a:r>
              <a:rPr lang="ru-RU" sz="3800" b="1" dirty="0" smtClean="0"/>
              <a:t>предложений общественного совета</a:t>
            </a:r>
            <a:endParaRPr lang="ru-RU" sz="3800" b="1" dirty="0"/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r="5101"/>
          <a:stretch/>
        </p:blipFill>
        <p:spPr bwMode="auto">
          <a:xfrm>
            <a:off x="60559" y="2351884"/>
            <a:ext cx="5492969" cy="892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6" t="3399" r="5037" b="1444"/>
          <a:stretch/>
        </p:blipFill>
        <p:spPr bwMode="auto">
          <a:xfrm>
            <a:off x="5553528" y="1745432"/>
            <a:ext cx="6879320" cy="1101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1780" r="5851"/>
          <a:stretch/>
        </p:blipFill>
        <p:spPr bwMode="auto">
          <a:xfrm>
            <a:off x="12622740" y="2676117"/>
            <a:ext cx="4969066" cy="828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4" t="2371" r="6079"/>
          <a:stretch/>
        </p:blipFill>
        <p:spPr bwMode="auto">
          <a:xfrm>
            <a:off x="17591806" y="1775819"/>
            <a:ext cx="6648220" cy="1106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Овал 14"/>
          <p:cNvSpPr/>
          <p:nvPr/>
        </p:nvSpPr>
        <p:spPr>
          <a:xfrm>
            <a:off x="5350446" y="4724700"/>
            <a:ext cx="7272808" cy="1587624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7109605" y="2365444"/>
            <a:ext cx="7272808" cy="1587624"/>
          </a:xfrm>
          <a:prstGeom prst="ellipse">
            <a:avLst/>
          </a:prstGeom>
          <a:noFill/>
          <a:ln w="730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01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507F08-1B51-4360-9587-FC2D9F3D96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0677" y="98426"/>
            <a:ext cx="23711736" cy="157499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800" b="1" dirty="0"/>
              <a:t>Участие членов общественного совета в мероприятиях по вопросам жилищно-коммунального хозяйства, проводимых на территории города Перми и Пермского края</a:t>
            </a:r>
          </a:p>
        </p:txBody>
      </p:sp>
      <p:sp>
        <p:nvSpPr>
          <p:cNvPr id="8" name="Текст 1">
            <a:extLst>
              <a:ext uri="{FF2B5EF4-FFF2-40B4-BE49-F238E27FC236}">
                <a16:creationId xmlns="" xmlns:a16="http://schemas.microsoft.com/office/drawing/2014/main" id="{300FD40E-FD1B-48A3-8481-BD0C65F69E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036" y="12988887"/>
            <a:ext cx="18955058" cy="676274"/>
          </a:xfrm>
        </p:spPr>
        <p:txBody>
          <a:bodyPr/>
          <a:lstStyle/>
          <a:p>
            <a:r>
              <a:rPr lang="ru-RU" sz="2800" dirty="0" smtClean="0"/>
              <a:t>Общественный совет при Инспекции государственного жилищного надзора Пермского края</a:t>
            </a:r>
            <a:endParaRPr lang="ru-RU" sz="28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15" y="1978596"/>
            <a:ext cx="6834835" cy="512612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880" y="1961456"/>
            <a:ext cx="7745154" cy="51432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478" y="1987352"/>
            <a:ext cx="7620000" cy="507682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6" y="8099276"/>
            <a:ext cx="7620000" cy="34290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457" y="7595220"/>
            <a:ext cx="7620000" cy="50768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994" y="7419763"/>
            <a:ext cx="6952356" cy="521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E9D1B558-0368-466C-8C26-D46DD24F50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50846" y="10242376"/>
            <a:ext cx="6551946" cy="720724"/>
          </a:xfrm>
        </p:spPr>
        <p:txBody>
          <a:bodyPr/>
          <a:lstStyle/>
          <a:p>
            <a:r>
              <a:rPr lang="en-US" dirty="0"/>
              <a:t>obsoviggnpk@yandex.ru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42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"/>
        <a:cs typeface=""/>
      </a:majorFont>
      <a:minorFont>
        <a:latin typeface="PermianSansTypefa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!_ПРЕЗЕНТАЦИЯ стиль ПК FHD светлая тема.potx" id="{23B2EA5D-D024-410E-9C45-85F75C81981D}" vid="{1E261EBE-845B-4C73-B39D-8DCF896741E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6712</TotalTime>
  <Words>895</Words>
  <Application>Microsoft Office PowerPoint</Application>
  <PresentationFormat>Произвольный</PresentationFormat>
  <Paragraphs>79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Wingdings</vt:lpstr>
      <vt:lpstr>PermianSerifTypeface</vt:lpstr>
      <vt:lpstr>Calibri</vt:lpstr>
      <vt:lpstr>PermianSlabSerifTypeface</vt:lpstr>
      <vt:lpstr>PermianSansTypeface</vt:lpstr>
      <vt:lpstr>Слайд презентации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ПК светлая тема</dc:title>
  <dc:creator>Ilya Shirinkin</dc:creator>
  <cp:keywords>презентация</cp:keywords>
  <cp:lastModifiedBy>Левашова Жанна Анатольевна</cp:lastModifiedBy>
  <cp:revision>246</cp:revision>
  <cp:lastPrinted>2023-12-01T13:48:27Z</cp:lastPrinted>
  <dcterms:created xsi:type="dcterms:W3CDTF">2021-09-22T11:18:16Z</dcterms:created>
  <dcterms:modified xsi:type="dcterms:W3CDTF">2023-12-07T11:04:49Z</dcterms:modified>
</cp:coreProperties>
</file>